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79" r:id="rId4"/>
    <p:sldId id="273" r:id="rId5"/>
    <p:sldId id="274" r:id="rId6"/>
    <p:sldId id="277" r:id="rId7"/>
    <p:sldId id="275" r:id="rId8"/>
    <p:sldId id="283" r:id="rId9"/>
    <p:sldId id="264" r:id="rId10"/>
    <p:sldId id="265" r:id="rId11"/>
    <p:sldId id="266" r:id="rId12"/>
    <p:sldId id="267" r:id="rId13"/>
    <p:sldId id="268" r:id="rId14"/>
    <p:sldId id="270" r:id="rId15"/>
    <p:sldId id="263" r:id="rId16"/>
    <p:sldId id="258" r:id="rId17"/>
    <p:sldId id="271" r:id="rId18"/>
    <p:sldId id="280" r:id="rId19"/>
    <p:sldId id="284" r:id="rId20"/>
    <p:sldId id="276" r:id="rId21"/>
    <p:sldId id="272" r:id="rId22"/>
    <p:sldId id="281" r:id="rId23"/>
    <p:sldId id="282" r:id="rId24"/>
    <p:sldId id="260" r:id="rId25"/>
  </p:sldIdLst>
  <p:sldSz cx="12192000" cy="6858000"/>
  <p:notesSz cx="6858000" cy="9144000"/>
  <p:embeddedFontLst>
    <p:embeddedFont>
      <p:font typeface="Corbel" panose="020B0503020204020204" pitchFamily="34" charset="0"/>
      <p:regular r:id="rId27"/>
      <p:bold r:id="rId28"/>
      <p:italic r:id="rId29"/>
      <p:boldItalic r:id="rId30"/>
    </p:embeddedFont>
    <p:embeddedFont>
      <p:font typeface="Bwhebb" panose="02000400000000000000" pitchFamily="2" charset="0"/>
      <p:regular r:id="rId31"/>
    </p:embeddedFont>
    <p:embeddedFont>
      <p:font typeface="SBL Hebrew" panose="02000000000000000000" pitchFamily="2" charset="-79"/>
      <p:regular r:id="rId32"/>
    </p:embeddedFont>
    <p:embeddedFont>
      <p:font typeface="Copperplate Gothic Light" panose="020E0507020206020404" pitchFamily="3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SBL Greek" panose="02000000000000000000" pitchFamily="2" charset="0"/>
      <p:regular r:id="rId4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C2C7"/>
    <a:srgbClr val="F04E98"/>
    <a:srgbClr val="FF8200"/>
    <a:srgbClr val="E03643"/>
    <a:srgbClr val="24B56F"/>
    <a:srgbClr val="8C4BAF"/>
    <a:srgbClr val="9DE7D7"/>
    <a:srgbClr val="FDCD00"/>
    <a:srgbClr val="2C41DB"/>
    <a:srgbClr val="F06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9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8781-2383-F545-A14E-F2FABCFD74C1}" type="datetimeFigureOut">
              <a:rPr lang="x-none" smtClean="0"/>
              <a:t>18. 2. 2024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9155B-5C4D-4042-BB6D-C92EFF5F82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902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EC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C9867D-4C45-6548-A461-B49DF7A6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F3B58D38-C83F-854B-ACFD-E097FDC2D7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5" y="2139020"/>
            <a:ext cx="9144000" cy="2579961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Názov</a:t>
            </a:r>
            <a:r>
              <a:rPr lang="en-GB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prezentácie</a:t>
            </a:r>
            <a:endParaRPr lang="x-none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 Placeholder 22">
            <a:extLst>
              <a:ext uri="{FF2B5EF4-FFF2-40B4-BE49-F238E27FC236}">
                <a16:creationId xmlns="" xmlns:a16="http://schemas.microsoft.com/office/drawing/2014/main" id="{FB14D3F7-C73C-1A45-9ECB-1CD3D82388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5199222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x-none" dirty="0"/>
              <a:t>Meno Priezvisko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="" xmlns:a16="http://schemas.microsoft.com/office/drawing/2014/main" id="{782E1B8F-F18D-1544-8197-F152D9446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5646905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 dirty="0"/>
              <a:t>Pozícia</a:t>
            </a:r>
            <a:endParaRPr lang="x-none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="" xmlns:a16="http://schemas.microsoft.com/office/drawing/2014/main" id="{251BE412-AEA9-134C-8CAC-916BECD84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909" y="737352"/>
            <a:ext cx="4330705" cy="9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8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5">
            <a:extLst>
              <a:ext uri="{FF2B5EF4-FFF2-40B4-BE49-F238E27FC236}">
                <a16:creationId xmlns="" xmlns:a16="http://schemas.microsoft.com/office/drawing/2014/main" id="{86734B5E-30D6-7543-A8ED-4EC3A32B9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96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01</a:t>
            </a:r>
            <a:endParaRPr lang="x-none" dirty="0"/>
          </a:p>
        </p:txBody>
      </p:sp>
      <p:sp>
        <p:nvSpPr>
          <p:cNvPr id="9" name="Text Placeholder 18">
            <a:extLst>
              <a:ext uri="{FF2B5EF4-FFF2-40B4-BE49-F238E27FC236}">
                <a16:creationId xmlns="" xmlns:a16="http://schemas.microsoft.com/office/drawing/2014/main" id="{721BAFF8-0697-BF47-ABA0-90BF232DC1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2154065"/>
            <a:ext cx="10554405" cy="2652712"/>
          </a:xfr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buNone/>
              <a:defRPr sz="7200" b="1" i="0">
                <a:solidFill>
                  <a:srgbClr val="0EC2C7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Názov</a:t>
            </a:r>
            <a:r>
              <a:rPr lang="en-GB" dirty="0"/>
              <a:t> </a:t>
            </a:r>
            <a:r>
              <a:rPr lang="en-GB" dirty="0" err="1"/>
              <a:t>sekcie</a:t>
            </a:r>
            <a:endParaRPr lang="x-none" dirty="0"/>
          </a:p>
        </p:txBody>
      </p:sp>
      <p:sp>
        <p:nvSpPr>
          <p:cNvPr id="13" name="Text Placeholder 22">
            <a:extLst>
              <a:ext uri="{FF2B5EF4-FFF2-40B4-BE49-F238E27FC236}">
                <a16:creationId xmlns="" xmlns:a16="http://schemas.microsoft.com/office/drawing/2014/main" id="{195F0AC3-B844-504A-BD86-55DC1F9BC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5199222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rgbClr val="0EC2C7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x-none" dirty="0"/>
              <a:t>Meno Priezvisko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="" xmlns:a16="http://schemas.microsoft.com/office/drawing/2014/main" id="{DB40BFE8-3A34-7E44-99EE-EFCEE4CD46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5646905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0EC2C7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x-none" dirty="0"/>
              <a:t>Pozícia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D3D3AE5-0F9F-694F-ADA5-F7913C1DC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E9F0B80-5E61-AC44-ABF8-97AA83070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41347" y="5231793"/>
            <a:ext cx="946681" cy="9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1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04E6A45-D62B-7F46-B132-B0B1ECA9D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1347" y="5231793"/>
            <a:ext cx="946681" cy="946681"/>
          </a:xfrm>
          <a:prstGeom prst="rect">
            <a:avLst/>
          </a:prstGeom>
        </p:spPr>
      </p:pic>
      <p:sp>
        <p:nvSpPr>
          <p:cNvPr id="7" name="Title Placeholder 15">
            <a:extLst>
              <a:ext uri="{FF2B5EF4-FFF2-40B4-BE49-F238E27FC236}">
                <a16:creationId xmlns="" xmlns:a16="http://schemas.microsoft.com/office/drawing/2014/main" id="{B1A56756-FF7E-4F4F-AF2C-6ED3A81B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x-none" dirty="0"/>
          </a:p>
        </p:txBody>
      </p:sp>
      <p:sp>
        <p:nvSpPr>
          <p:cNvPr id="8" name="Text Placeholder 17">
            <a:extLst>
              <a:ext uri="{FF2B5EF4-FFF2-40B4-BE49-F238E27FC236}">
                <a16:creationId xmlns="" xmlns:a16="http://schemas.microsoft.com/office/drawing/2014/main" id="{76FD2CC0-78FD-1C46-B962-4DEA5997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624250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7CA1E4E-5F77-C14B-813A-5697869039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4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1BAF82-A430-8449-A220-EE3FEE92F4C4}"/>
              </a:ext>
            </a:extLst>
          </p:cNvPr>
          <p:cNvSpPr/>
          <p:nvPr userDrawn="1"/>
        </p:nvSpPr>
        <p:spPr>
          <a:xfrm>
            <a:off x="9630888" y="0"/>
            <a:ext cx="2561112" cy="6858000"/>
          </a:xfrm>
          <a:prstGeom prst="rect">
            <a:avLst/>
          </a:prstGeom>
          <a:solidFill>
            <a:srgbClr val="0EC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Title Placeholder 15">
            <a:extLst>
              <a:ext uri="{FF2B5EF4-FFF2-40B4-BE49-F238E27FC236}">
                <a16:creationId xmlns="" xmlns:a16="http://schemas.microsoft.com/office/drawing/2014/main" id="{DAC0B970-3CBC-E947-A145-19A943F8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8115794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x-none" dirty="0"/>
          </a:p>
        </p:txBody>
      </p:sp>
      <p:sp>
        <p:nvSpPr>
          <p:cNvPr id="15" name="Text Placeholder 17">
            <a:extLst>
              <a:ext uri="{FF2B5EF4-FFF2-40B4-BE49-F238E27FC236}">
                <a16:creationId xmlns="" xmlns:a16="http://schemas.microsoft.com/office/drawing/2014/main" id="{C73E972B-2A61-AB4E-BFD2-9D89A677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115795" cy="43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AFAA1B-3397-BE43-8147-13653693B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49" y="743314"/>
            <a:ext cx="911106" cy="91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77106E-7752-784E-9EC4-291ADA0EAB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018A-1FB5-49F7-9C4E-43107355EB68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4176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5">
            <a:extLst>
              <a:ext uri="{FF2B5EF4-FFF2-40B4-BE49-F238E27FC236}">
                <a16:creationId xmlns="" xmlns:a16="http://schemas.microsoft.com/office/drawing/2014/main" id="{285BE03A-F9B3-9143-AA81-0B5B0EB0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x-non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5AB105FE-080F-0143-98EB-EB70D2D8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84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x-none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="" xmlns:a16="http://schemas.microsoft.com/office/drawing/2014/main" id="{63E85164-97B8-BD49-B20A-1BE96B80A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5783721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0EC2C7"/>
                </a:solidFill>
                <a:latin typeface="Corbel" panose="020B0503020204020204" pitchFamily="34" charset="0"/>
              </a:defRPr>
            </a:lvl1pPr>
          </a:lstStyle>
          <a:p>
            <a:r>
              <a:rPr lang="x-none" dirty="0">
                <a:ea typeface="Verdana" panose="020B0604030504040204" pitchFamily="34" charset="0"/>
                <a:cs typeface="Verdana" panose="020B0604030504040204" pitchFamily="34" charset="0"/>
              </a:rPr>
              <a:t>01 / Názov sekcie</a:t>
            </a:r>
            <a:endParaRPr lang="x-none" dirty="0">
              <a:solidFill>
                <a:srgbClr val="0EC2C7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EC2C7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0EC2C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0EC2C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0EC2C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0EC2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0EC2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F26A33-7337-0241-80F5-C3A2C9E94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5400" dirty="0" smtClean="0"/>
              <a:t>Manna na púť púšťou, Eucharistia na cestu životom</a:t>
            </a:r>
            <a:endParaRPr lang="x-none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7237FB-EF7E-A542-92B9-7FA942A4F9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smtClean="0"/>
              <a:t>Jozef Jančovič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ECB809-5CDF-8041-B880-060A45DD8A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892" y="-265214"/>
            <a:ext cx="3248108" cy="415013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42" y="4639807"/>
            <a:ext cx="3327290" cy="22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19" y="122868"/>
            <a:ext cx="5132566" cy="5357500"/>
          </a:xfrm>
        </p:spPr>
      </p:pic>
      <p:sp>
        <p:nvSpPr>
          <p:cNvPr id="5" name="Obdĺžnik 4"/>
          <p:cNvSpPr/>
          <p:nvPr/>
        </p:nvSpPr>
        <p:spPr>
          <a:xfrm>
            <a:off x="306126" y="5188850"/>
            <a:ext cx="10730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b="1" dirty="0" smtClean="0"/>
          </a:p>
          <a:p>
            <a:pPr algn="ctr"/>
            <a:r>
              <a:rPr lang="it-IT" b="1" dirty="0" smtClean="0"/>
              <a:t>Tintoretto </a:t>
            </a:r>
            <a:r>
              <a:rPr lang="it-IT" b="1" dirty="0"/>
              <a:t>(1518–1594</a:t>
            </a:r>
            <a:r>
              <a:rPr lang="it-IT" b="1" dirty="0" smtClean="0"/>
              <a:t>)</a:t>
            </a:r>
            <a:r>
              <a:rPr lang="sk-SK" b="1" dirty="0" smtClean="0"/>
              <a:t>:</a:t>
            </a:r>
            <a:r>
              <a:rPr lang="it-IT" b="1" dirty="0" smtClean="0"/>
              <a:t> </a:t>
            </a:r>
            <a:r>
              <a:rPr lang="sk-SK" b="1" i="1" dirty="0" smtClean="0"/>
              <a:t>Zázrak</a:t>
            </a:r>
            <a:r>
              <a:rPr lang="it-IT" b="1" i="1" dirty="0" smtClean="0"/>
              <a:t> </a:t>
            </a:r>
            <a:r>
              <a:rPr lang="sk-SK" b="1" i="1" dirty="0" smtClean="0"/>
              <a:t>m</a:t>
            </a:r>
            <a:r>
              <a:rPr lang="it-IT" b="1" i="1" dirty="0" smtClean="0"/>
              <a:t>ann</a:t>
            </a:r>
            <a:r>
              <a:rPr lang="sk-SK" b="1" i="1" dirty="0" smtClean="0"/>
              <a:t>y</a:t>
            </a:r>
            <a:r>
              <a:rPr lang="it-IT" b="1" i="1" dirty="0" smtClean="0"/>
              <a:t> </a:t>
            </a:r>
            <a:r>
              <a:rPr lang="it-IT" b="1" dirty="0" smtClean="0"/>
              <a:t>(</a:t>
            </a:r>
            <a:r>
              <a:rPr lang="sk-SK" b="1" dirty="0" smtClean="0"/>
              <a:t>r.</a:t>
            </a:r>
            <a:r>
              <a:rPr lang="it-IT" b="1" dirty="0" smtClean="0"/>
              <a:t> </a:t>
            </a:r>
            <a:r>
              <a:rPr lang="it-IT" b="1" dirty="0"/>
              <a:t>1577</a:t>
            </a:r>
            <a:r>
              <a:rPr lang="it-IT" b="1" dirty="0" smtClean="0"/>
              <a:t>)</a:t>
            </a:r>
            <a:r>
              <a:rPr lang="sk-SK" b="1" dirty="0" smtClean="0"/>
              <a:t>,</a:t>
            </a:r>
            <a:r>
              <a:rPr lang="it-IT" b="1" dirty="0" smtClean="0"/>
              <a:t> </a:t>
            </a:r>
            <a:r>
              <a:rPr lang="sk-SK" b="1" dirty="0" smtClean="0"/>
              <a:t>Benátky</a:t>
            </a:r>
            <a:r>
              <a:rPr lang="sk-SK" dirty="0" smtClean="0"/>
              <a:t>. </a:t>
            </a:r>
          </a:p>
          <a:p>
            <a:pPr algn="ctr"/>
            <a:r>
              <a:rPr lang="sk-SK" dirty="0" smtClean="0"/>
              <a:t>Táto </a:t>
            </a:r>
            <a:r>
              <a:rPr lang="sk-SK" dirty="0"/>
              <a:t>veľkolepá stropná freska je prvou maľbou, ktorá obsahuje významný detail, že manna padala </a:t>
            </a:r>
            <a:endParaRPr lang="sk-SK" dirty="0" smtClean="0"/>
          </a:p>
          <a:p>
            <a:pPr algn="ctr"/>
            <a:r>
              <a:rPr lang="sk-SK" dirty="0" smtClean="0"/>
              <a:t>počas noci</a:t>
            </a:r>
            <a:r>
              <a:rPr lang="sk-SK" dirty="0"/>
              <a:t>, a </a:t>
            </a:r>
            <a:r>
              <a:rPr lang="sk-SK" dirty="0" smtClean="0"/>
              <a:t>bola prvou</a:t>
            </a:r>
            <a:r>
              <a:rPr lang="sk-SK" dirty="0"/>
              <a:t>, ktorá predstavuje postavu </a:t>
            </a:r>
            <a:r>
              <a:rPr lang="sk-SK" dirty="0" smtClean="0"/>
              <a:t>Boha v príbehu. </a:t>
            </a:r>
            <a:r>
              <a:rPr lang="sk-SK" dirty="0"/>
              <a:t>Všetky </a:t>
            </a:r>
            <a:r>
              <a:rPr lang="sk-SK" dirty="0" smtClean="0"/>
              <a:t>predošlé maľby </a:t>
            </a:r>
            <a:r>
              <a:rPr lang="sk-SK" dirty="0"/>
              <a:t>predpokladali, že divák vie, že </a:t>
            </a:r>
            <a:r>
              <a:rPr lang="sk-SK" b="1" dirty="0"/>
              <a:t>manna</a:t>
            </a:r>
            <a:r>
              <a:rPr lang="sk-SK" dirty="0"/>
              <a:t> pochádza z neba a </a:t>
            </a:r>
            <a:r>
              <a:rPr lang="sk-SK" b="1" dirty="0"/>
              <a:t>je Božím </a:t>
            </a:r>
            <a:r>
              <a:rPr lang="sk-SK" b="1" dirty="0" smtClean="0"/>
              <a:t>darom (3)</a:t>
            </a:r>
            <a:r>
              <a:rPr lang="sk-SK" dirty="0" smtClean="0"/>
              <a:t>: tu je zobrazený sám Boh rozdeľujúci </a:t>
            </a:r>
            <a:r>
              <a:rPr lang="sk-SK" dirty="0"/>
              <a:t>mannu</a:t>
            </a:r>
            <a:r>
              <a:rPr lang="sk-SK" dirty="0" smtClean="0"/>
              <a:t> </a:t>
            </a:r>
            <a:r>
              <a:rPr lang="sk-SK" dirty="0"/>
              <a:t>z neba. </a:t>
            </a:r>
          </a:p>
        </p:txBody>
      </p:sp>
    </p:spTree>
    <p:extLst>
      <p:ext uri="{BB962C8B-B14F-4D97-AF65-F5344CB8AC3E}">
        <p14:creationId xmlns:p14="http://schemas.microsoft.com/office/powerpoint/2010/main" val="25996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3245"/>
            <a:ext cx="9624250" cy="882595"/>
          </a:xfrm>
        </p:spPr>
        <p:txBody>
          <a:bodyPr/>
          <a:lstStyle/>
          <a:p>
            <a:pPr algn="ctr"/>
            <a:r>
              <a:rPr lang="sk-SK" sz="2000" dirty="0" smtClean="0">
                <a:solidFill>
                  <a:schemeClr val="tx1"/>
                </a:solidFill>
              </a:rPr>
              <a:t>              </a:t>
            </a:r>
            <a:r>
              <a:rPr lang="en-US" sz="2000" dirty="0" smtClean="0">
                <a:solidFill>
                  <a:schemeClr val="tx1"/>
                </a:solidFill>
              </a:rPr>
              <a:t>Nicolas </a:t>
            </a:r>
            <a:r>
              <a:rPr lang="en-US" sz="2000" dirty="0" err="1">
                <a:solidFill>
                  <a:schemeClr val="tx1"/>
                </a:solidFill>
              </a:rPr>
              <a:t>Poussin</a:t>
            </a:r>
            <a:r>
              <a:rPr lang="en-US" sz="2000" dirty="0">
                <a:solidFill>
                  <a:schemeClr val="tx1"/>
                </a:solidFill>
              </a:rPr>
              <a:t> (1594–1665): </a:t>
            </a:r>
            <a:r>
              <a:rPr lang="sk-SK" sz="2000" i="1" dirty="0" err="1" smtClean="0">
                <a:solidFill>
                  <a:schemeClr val="tx1"/>
                </a:solidFill>
              </a:rPr>
              <a:t>Iz</a:t>
            </a:r>
            <a:r>
              <a:rPr lang="en-US" sz="2000" i="1" dirty="0" err="1" smtClean="0">
                <a:solidFill>
                  <a:schemeClr val="tx1"/>
                </a:solidFill>
              </a:rPr>
              <a:t>raelit</a:t>
            </a:r>
            <a:r>
              <a:rPr lang="sk-SK" sz="2000" i="1" dirty="0" smtClean="0">
                <a:solidFill>
                  <a:schemeClr val="tx1"/>
                </a:solidFill>
              </a:rPr>
              <a:t>i zbierajúci mannu v púšti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1637-</a:t>
            </a:r>
            <a:r>
              <a:rPr lang="sk-SK" sz="2000" dirty="0" smtClean="0">
                <a:solidFill>
                  <a:schemeClr val="tx1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</a:rPr>
              <a:t>9)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br>
              <a:rPr lang="sk-SK" sz="2000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o</a:t>
            </a:r>
            <a:r>
              <a:rPr lang="sk-SK" sz="2000" dirty="0" smtClean="0">
                <a:solidFill>
                  <a:schemeClr val="tx1"/>
                </a:solidFill>
              </a:rPr>
              <a:t>lej</a:t>
            </a:r>
            <a:r>
              <a:rPr lang="fr-FR" sz="2000" dirty="0" smtClean="0">
                <a:solidFill>
                  <a:schemeClr val="tx1"/>
                </a:solidFill>
              </a:rPr>
              <a:t> n</a:t>
            </a:r>
            <a:r>
              <a:rPr lang="sk-SK" sz="2000" dirty="0" smtClean="0">
                <a:solidFill>
                  <a:schemeClr val="tx1"/>
                </a:solidFill>
              </a:rPr>
              <a:t>a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plátne</a:t>
            </a:r>
            <a:r>
              <a:rPr lang="fr-FR" sz="2000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chemeClr val="tx1"/>
                </a:solidFill>
              </a:rPr>
              <a:t>149 x 200 cm, </a:t>
            </a:r>
            <a:r>
              <a:rPr lang="fr-FR" sz="2000" dirty="0" smtClean="0">
                <a:solidFill>
                  <a:schemeClr val="tx1"/>
                </a:solidFill>
              </a:rPr>
              <a:t>Louvre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smtClean="0">
                <a:solidFill>
                  <a:schemeClr val="tx1"/>
                </a:solidFill>
              </a:rPr>
              <a:t>Par</a:t>
            </a:r>
            <a:r>
              <a:rPr lang="sk-SK" sz="2000" dirty="0" err="1" smtClean="0">
                <a:solidFill>
                  <a:schemeClr val="tx1"/>
                </a:solidFill>
              </a:rPr>
              <a:t>íž</a:t>
            </a:r>
            <a:r>
              <a:rPr lang="sk-SK" sz="2000" dirty="0" smtClean="0">
                <a:solidFill>
                  <a:schemeClr val="tx1"/>
                </a:solidFill>
              </a:rPr>
              <a:t>. Má tri kľúčové scény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06" y="869637"/>
            <a:ext cx="8158038" cy="5869093"/>
          </a:xfrm>
        </p:spPr>
      </p:pic>
    </p:spTree>
    <p:extLst>
      <p:ext uri="{BB962C8B-B14F-4D97-AF65-F5344CB8AC3E}">
        <p14:creationId xmlns:p14="http://schemas.microsoft.com/office/powerpoint/2010/main" val="7565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908" y="4333461"/>
            <a:ext cx="9985752" cy="3045350"/>
          </a:xfrm>
        </p:spPr>
        <p:txBody>
          <a:bodyPr/>
          <a:lstStyle/>
          <a:p>
            <a:pPr algn="ctr"/>
            <a:r>
              <a:rPr lang="sk-SK" sz="1800" b="0" dirty="0" smtClean="0">
                <a:solidFill>
                  <a:schemeClr val="tx1"/>
                </a:solidFill>
              </a:rPr>
              <a:t>Najbližšia scéna k pozorovateľovi je </a:t>
            </a:r>
            <a:r>
              <a:rPr lang="sk-SK" sz="1800" b="0" dirty="0">
                <a:solidFill>
                  <a:schemeClr val="tx1"/>
                </a:solidFill>
              </a:rPr>
              <a:t>skupina piatich </a:t>
            </a:r>
            <a:r>
              <a:rPr lang="sk-SK" sz="1800" b="0" dirty="0" smtClean="0">
                <a:solidFill>
                  <a:schemeClr val="tx1"/>
                </a:solidFill>
              </a:rPr>
              <a:t>postáv bojujúcich </a:t>
            </a:r>
            <a:r>
              <a:rPr lang="sk-SK" sz="1800" b="0" dirty="0">
                <a:solidFill>
                  <a:schemeClr val="tx1"/>
                </a:solidFill>
              </a:rPr>
              <a:t>s </a:t>
            </a:r>
            <a:r>
              <a:rPr lang="sk-SK" sz="1800" dirty="0" smtClean="0">
                <a:solidFill>
                  <a:schemeClr val="tx1"/>
                </a:solidFill>
              </a:rPr>
              <a:t>hladom (1)</a:t>
            </a:r>
            <a:r>
              <a:rPr lang="sk-SK" sz="1800" b="0" dirty="0" smtClean="0">
                <a:solidFill>
                  <a:schemeClr val="tx1"/>
                </a:solidFill>
              </a:rPr>
              <a:t>. </a:t>
            </a:r>
            <a:r>
              <a:rPr lang="sk-SK" sz="1800" b="0" dirty="0">
                <a:solidFill>
                  <a:schemeClr val="tx1"/>
                </a:solidFill>
              </a:rPr>
              <a:t>Medzi nimi je žena s batoľaťom, ktoré </a:t>
            </a:r>
            <a:r>
              <a:rPr lang="sk-SK" sz="1800" b="0" dirty="0" smtClean="0">
                <a:solidFill>
                  <a:schemeClr val="tx1"/>
                </a:solidFill>
              </a:rPr>
              <a:t>nedojčí dieťa, </a:t>
            </a:r>
            <a:r>
              <a:rPr lang="sk-SK" sz="1800" b="0" dirty="0">
                <a:solidFill>
                  <a:schemeClr val="tx1"/>
                </a:solidFill>
              </a:rPr>
              <a:t>ale jeho </a:t>
            </a:r>
            <a:r>
              <a:rPr lang="sk-SK" sz="1800" b="0" dirty="0" smtClean="0">
                <a:solidFill>
                  <a:schemeClr val="tx1"/>
                </a:solidFill>
              </a:rPr>
              <a:t>starú matku v </a:t>
            </a:r>
            <a:r>
              <a:rPr lang="sk-SK" sz="1800" b="0" dirty="0">
                <a:solidFill>
                  <a:schemeClr val="tx1"/>
                </a:solidFill>
              </a:rPr>
              <a:t>žltom rúchu</a:t>
            </a:r>
            <a:r>
              <a:rPr lang="sk-SK" sz="1800" b="0" dirty="0" smtClean="0">
                <a:solidFill>
                  <a:schemeClr val="tx1"/>
                </a:solidFill>
              </a:rPr>
              <a:t>. Naľavo </a:t>
            </a:r>
            <a:r>
              <a:rPr lang="sk-SK" sz="1800" b="0" dirty="0">
                <a:solidFill>
                  <a:schemeClr val="tx1"/>
                </a:solidFill>
              </a:rPr>
              <a:t>od dieťaťa je </a:t>
            </a:r>
            <a:r>
              <a:rPr lang="sk-SK" sz="1800" b="0" dirty="0" smtClean="0">
                <a:solidFill>
                  <a:schemeClr val="tx1"/>
                </a:solidFill>
              </a:rPr>
              <a:t>muž, ktorý si podopiera hlavu </a:t>
            </a:r>
            <a:r>
              <a:rPr lang="sk-SK" sz="1800" b="0" dirty="0">
                <a:solidFill>
                  <a:schemeClr val="tx1"/>
                </a:solidFill>
              </a:rPr>
              <a:t>o palicu. Vpravo je starší muž, ktorému pomáha vstávať </a:t>
            </a:r>
            <a:r>
              <a:rPr lang="sk-SK" sz="1800" b="0" dirty="0" smtClean="0">
                <a:solidFill>
                  <a:schemeClr val="tx1"/>
                </a:solidFill>
              </a:rPr>
              <a:t>žena ukazujúca na </a:t>
            </a:r>
            <a:r>
              <a:rPr lang="sk-SK" sz="1800" b="0" dirty="0">
                <a:solidFill>
                  <a:schemeClr val="tx1"/>
                </a:solidFill>
              </a:rPr>
              <a:t>pravú stranu obrazu, hoci on ukazuje späť </a:t>
            </a:r>
            <a:r>
              <a:rPr lang="sk-SK" sz="1800" b="0" dirty="0" smtClean="0">
                <a:solidFill>
                  <a:schemeClr val="tx1"/>
                </a:solidFill>
              </a:rPr>
              <a:t>smerom k vodcom </a:t>
            </a:r>
            <a:r>
              <a:rPr lang="sk-SK" sz="1800" b="0" dirty="0">
                <a:solidFill>
                  <a:schemeClr val="tx1"/>
                </a:solidFill>
              </a:rPr>
              <a:t>Mojžišovi a </a:t>
            </a:r>
            <a:r>
              <a:rPr lang="sk-SK" sz="1800" b="0" dirty="0" err="1" smtClean="0">
                <a:solidFill>
                  <a:schemeClr val="tx1"/>
                </a:solidFill>
              </a:rPr>
              <a:t>Áronovi</a:t>
            </a:r>
            <a:r>
              <a:rPr lang="sk-SK" sz="1800" b="0" dirty="0" smtClean="0">
                <a:solidFill>
                  <a:schemeClr val="tx1"/>
                </a:solidFill>
              </a:rPr>
              <a:t> </a:t>
            </a:r>
            <a:r>
              <a:rPr lang="sk-SK" sz="1800" b="0" dirty="0">
                <a:solidFill>
                  <a:schemeClr val="tx1"/>
                </a:solidFill>
              </a:rPr>
              <a:t>a </a:t>
            </a:r>
            <a:r>
              <a:rPr lang="sk-SK" sz="1800" dirty="0" smtClean="0">
                <a:solidFill>
                  <a:schemeClr val="tx1"/>
                </a:solidFill>
              </a:rPr>
              <a:t>akoby </a:t>
            </a:r>
            <a:r>
              <a:rPr lang="sk-SK" sz="1800" dirty="0">
                <a:solidFill>
                  <a:schemeClr val="tx1"/>
                </a:solidFill>
              </a:rPr>
              <a:t>sa pýta, čo </a:t>
            </a:r>
            <a:r>
              <a:rPr lang="sk-SK" sz="1800" dirty="0" smtClean="0">
                <a:solidFill>
                  <a:schemeClr val="tx1"/>
                </a:solidFill>
              </a:rPr>
              <a:t>urobia</a:t>
            </a:r>
            <a:r>
              <a:rPr lang="sk-SK" sz="1800" b="0" dirty="0" smtClean="0">
                <a:solidFill>
                  <a:schemeClr val="tx1"/>
                </a:solidFill>
              </a:rPr>
              <a:t>, aby vyriešili </a:t>
            </a:r>
            <a:r>
              <a:rPr lang="sk-SK" sz="1800" b="0" dirty="0">
                <a:solidFill>
                  <a:schemeClr val="tx1"/>
                </a:solidFill>
              </a:rPr>
              <a:t>ťažkú </a:t>
            </a:r>
            <a:r>
              <a:rPr lang="sk-SK" sz="1800" b="0" dirty="0" smtClean="0">
                <a:solidFill>
                  <a:schemeClr val="tx1"/>
                </a:solidFill>
              </a:rPr>
              <a:t>situáciu ľudu</a:t>
            </a:r>
            <a:r>
              <a:rPr lang="sk-SK" sz="1800" dirty="0" smtClean="0">
                <a:solidFill>
                  <a:schemeClr val="tx1"/>
                </a:solidFill>
              </a:rPr>
              <a:t> (2)</a:t>
            </a:r>
            <a:r>
              <a:rPr lang="sk-SK" sz="1800" b="0" dirty="0" smtClean="0">
                <a:solidFill>
                  <a:schemeClr val="tx1"/>
                </a:solidFill>
              </a:rPr>
              <a:t>.</a:t>
            </a:r>
            <a:endParaRPr lang="sk-SK" sz="1800" b="0" dirty="0">
              <a:solidFill>
                <a:schemeClr val="tx1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12" y="76338"/>
            <a:ext cx="6984646" cy="4805763"/>
          </a:xfrm>
        </p:spPr>
      </p:pic>
    </p:spTree>
    <p:extLst>
      <p:ext uri="{BB962C8B-B14F-4D97-AF65-F5344CB8AC3E}">
        <p14:creationId xmlns:p14="http://schemas.microsoft.com/office/powerpoint/2010/main" val="2709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8052" y="4961614"/>
            <a:ext cx="10571259" cy="24117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k-SK" sz="1800" dirty="0" smtClean="0"/>
              <a:t>V pravej scéne sledujme ruku ženy ukazujúcu doľava a okolo nej vidíme </a:t>
            </a:r>
            <a:r>
              <a:rPr lang="sk-SK" sz="1800" dirty="0"/>
              <a:t>väčšiu </a:t>
            </a:r>
            <a:r>
              <a:rPr lang="sk-SK" sz="1800" dirty="0" smtClean="0"/>
              <a:t>jasne osvetlenú </a:t>
            </a:r>
            <a:r>
              <a:rPr lang="sk-SK" sz="1800" dirty="0"/>
              <a:t>a žiarivo </a:t>
            </a:r>
            <a:r>
              <a:rPr lang="sk-SK" sz="1800" dirty="0" smtClean="0"/>
              <a:t>farebnú </a:t>
            </a:r>
            <a:r>
              <a:rPr lang="sk-SK" sz="1800" dirty="0"/>
              <a:t>skupinu ľudí</a:t>
            </a:r>
            <a:r>
              <a:rPr lang="sk-SK" sz="1800" dirty="0" smtClean="0"/>
              <a:t>. </a:t>
            </a:r>
            <a:r>
              <a:rPr lang="sk-SK" sz="1800" dirty="0"/>
              <a:t>V popredí je </a:t>
            </a:r>
            <a:r>
              <a:rPr lang="sk-SK" sz="1800" dirty="0" smtClean="0"/>
              <a:t>spolu deväť </a:t>
            </a:r>
            <a:r>
              <a:rPr lang="sk-SK" sz="1800" dirty="0"/>
              <a:t>postáv, ktoré </a:t>
            </a:r>
            <a:r>
              <a:rPr lang="sk-SK" sz="1800" b="1" dirty="0" smtClean="0"/>
              <a:t>zberajú mannu (3) </a:t>
            </a:r>
            <a:r>
              <a:rPr lang="sk-SK" sz="1800" dirty="0" smtClean="0"/>
              <a:t>nariadeným spôsobom. </a:t>
            </a:r>
            <a:r>
              <a:rPr lang="sk-SK" sz="1800" dirty="0"/>
              <a:t>Dvaja z nich </a:t>
            </a:r>
            <a:r>
              <a:rPr lang="sk-SK" sz="1800" dirty="0" smtClean="0"/>
              <a:t>vzhliadajú </a:t>
            </a:r>
            <a:r>
              <a:rPr lang="sk-SK" sz="1800" dirty="0"/>
              <a:t>k nebu a vyjadrujú svoju </a:t>
            </a:r>
            <a:r>
              <a:rPr lang="sk-SK" sz="1800" b="1" dirty="0" smtClean="0"/>
              <a:t>vďačnosť (4)</a:t>
            </a:r>
            <a:r>
              <a:rPr lang="sk-SK" sz="1800" dirty="0" smtClean="0"/>
              <a:t>, </a:t>
            </a:r>
            <a:r>
              <a:rPr lang="sk-SK" sz="1800" dirty="0"/>
              <a:t>ale dvaja mladší muži (alebo starší chlapci</a:t>
            </a:r>
            <a:r>
              <a:rPr lang="sk-SK" sz="1800" dirty="0" smtClean="0"/>
              <a:t>) vpredu naľavo bojujú </a:t>
            </a:r>
            <a:r>
              <a:rPr lang="sk-SK" sz="1800" dirty="0"/>
              <a:t>o to, aby nazbierali svoj denný prídel, a ostatní </a:t>
            </a:r>
            <a:r>
              <a:rPr lang="sk-SK" sz="1800" dirty="0" smtClean="0"/>
              <a:t>im akoby pripomínali </a:t>
            </a:r>
            <a:r>
              <a:rPr lang="sk-SK" sz="1800" dirty="0"/>
              <a:t>pravidlá. Žena v žltom </a:t>
            </a:r>
            <a:r>
              <a:rPr lang="sk-SK" sz="1800" dirty="0" smtClean="0"/>
              <a:t>ukazuje späť </a:t>
            </a:r>
            <a:r>
              <a:rPr lang="sk-SK" sz="1800" dirty="0"/>
              <a:t>na </a:t>
            </a:r>
            <a:r>
              <a:rPr lang="sk-SK" sz="1800" dirty="0" smtClean="0"/>
              <a:t>vyššiu skupinu a tvorí </a:t>
            </a:r>
            <a:r>
              <a:rPr lang="sk-SK" sz="1800" dirty="0"/>
              <a:t>spojenie medzi nimi</a:t>
            </a:r>
            <a:r>
              <a:rPr lang="sk-SK" sz="1800" dirty="0" smtClean="0"/>
              <a:t>. Vyššie naľavo </a:t>
            </a:r>
            <a:r>
              <a:rPr lang="sk-SK" sz="1800" dirty="0"/>
              <a:t>skupinka asi ôsmich mužov vyjadruje svoju </a:t>
            </a:r>
            <a:r>
              <a:rPr lang="sk-SK" sz="1800" b="1" dirty="0"/>
              <a:t>vďačnosť </a:t>
            </a:r>
            <a:r>
              <a:rPr lang="sk-SK" sz="1800" b="1" dirty="0" smtClean="0"/>
              <a:t>za vyslobodenie (4) </a:t>
            </a:r>
            <a:r>
              <a:rPr lang="sk-SK" sz="1800" dirty="0" smtClean="0"/>
              <a:t>a </a:t>
            </a:r>
            <a:r>
              <a:rPr lang="sk-SK" sz="1800" dirty="0"/>
              <a:t>niektorí sa pozerajú doľava </a:t>
            </a:r>
            <a:r>
              <a:rPr lang="sk-SK" sz="1800" dirty="0" smtClean="0"/>
              <a:t>smerom k </a:t>
            </a:r>
            <a:r>
              <a:rPr lang="sk-SK" sz="1800" dirty="0"/>
              <a:t>postavám Mojžiša a </a:t>
            </a:r>
            <a:r>
              <a:rPr lang="sk-SK" sz="1800" dirty="0" err="1"/>
              <a:t>Árona</a:t>
            </a:r>
            <a:r>
              <a:rPr lang="sk-SK" sz="1800" dirty="0"/>
              <a:t>.</a:t>
            </a:r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50" y="140999"/>
            <a:ext cx="7890776" cy="45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1906" y="5120639"/>
            <a:ext cx="11195437" cy="18606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k-SK" sz="1600" dirty="0"/>
              <a:t>Dvaja </a:t>
            </a:r>
            <a:r>
              <a:rPr lang="sk-SK" sz="1600" dirty="0" smtClean="0"/>
              <a:t>vodcovia, </a:t>
            </a:r>
            <a:r>
              <a:rPr lang="sk-SK" sz="1600" dirty="0"/>
              <a:t>osvetlení a farební, stoja </a:t>
            </a:r>
            <a:r>
              <a:rPr lang="sk-SK" sz="1600" dirty="0" smtClean="0"/>
              <a:t>v strede obrazu. </a:t>
            </a:r>
            <a:r>
              <a:rPr lang="sk-SK" sz="1600" dirty="0"/>
              <a:t>Za nimi, vľavo na obraze, stojí niekoľko fanúšikov, ktorí s rukami zdvihnutými k nebu </a:t>
            </a:r>
            <a:r>
              <a:rPr lang="sk-SK" sz="1600" b="1" dirty="0"/>
              <a:t>tlieskajú</a:t>
            </a:r>
            <a:r>
              <a:rPr lang="sk-SK" sz="1600" dirty="0"/>
              <a:t> Mojžišovi a </a:t>
            </a:r>
            <a:r>
              <a:rPr lang="sk-SK" sz="1600" dirty="0" err="1" smtClean="0"/>
              <a:t>Áronovi</a:t>
            </a:r>
            <a:r>
              <a:rPr lang="sk-SK" sz="1600" dirty="0" smtClean="0"/>
              <a:t> </a:t>
            </a:r>
            <a:r>
              <a:rPr lang="sk-SK" sz="1600" b="1" dirty="0" smtClean="0"/>
              <a:t>(4)</a:t>
            </a:r>
            <a:r>
              <a:rPr lang="sk-SK" sz="1600" dirty="0" smtClean="0"/>
              <a:t>. Na </a:t>
            </a:r>
            <a:r>
              <a:rPr lang="sk-SK" sz="1600" dirty="0"/>
              <a:t>obraze </a:t>
            </a:r>
            <a:r>
              <a:rPr lang="sk-SK" sz="1600" dirty="0" smtClean="0"/>
              <a:t>vyššie sú ďalšie výrazy </a:t>
            </a:r>
            <a:r>
              <a:rPr lang="sk-SK" sz="1600" dirty="0" err="1" smtClean="0"/>
              <a:t>Poussinovho</a:t>
            </a:r>
            <a:r>
              <a:rPr lang="sk-SK" sz="1600" dirty="0" smtClean="0"/>
              <a:t> </a:t>
            </a:r>
            <a:r>
              <a:rPr lang="sk-SK" sz="1600" dirty="0"/>
              <a:t>rozprávania: postava </a:t>
            </a:r>
            <a:endParaRPr lang="sk-SK" sz="1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1600" dirty="0" smtClean="0"/>
              <a:t>odpočívajúca </a:t>
            </a:r>
            <a:r>
              <a:rPr lang="sk-SK" sz="1600" dirty="0"/>
              <a:t>na zemi, zrejme ešte príliš slabá od </a:t>
            </a:r>
            <a:r>
              <a:rPr lang="sk-SK" sz="1600" b="1" dirty="0" smtClean="0"/>
              <a:t>hladu (1)</a:t>
            </a:r>
            <a:r>
              <a:rPr lang="sk-SK" sz="1600" dirty="0" smtClean="0"/>
              <a:t>; </a:t>
            </a:r>
            <a:r>
              <a:rPr lang="sk-SK" sz="1600" dirty="0"/>
              <a:t>rôzni jednotlivci a skupiny zapojené do zberu manny; </a:t>
            </a:r>
            <a:r>
              <a:rPr lang="sk-SK" sz="1600" dirty="0" smtClean="0"/>
              <a:t>stanový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600" dirty="0" smtClean="0"/>
              <a:t> tábor zodpovedá dočasnej nomádskemu spôsobu života. </a:t>
            </a:r>
            <a:r>
              <a:rPr lang="sk-SK" sz="1600" dirty="0"/>
              <a:t>Krajina je drsná, skalnatá a </a:t>
            </a:r>
            <a:r>
              <a:rPr lang="sk-SK" sz="1600" dirty="0" smtClean="0"/>
              <a:t>vyzerá nemilosrdne. Je </a:t>
            </a:r>
            <a:r>
              <a:rPr lang="sk-SK" sz="1600" dirty="0"/>
              <a:t>jasné, že </a:t>
            </a:r>
            <a:endParaRPr lang="sk-SK" sz="1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1600" dirty="0" err="1" smtClean="0"/>
              <a:t>Poussin</a:t>
            </a:r>
            <a:r>
              <a:rPr lang="sk-SK" sz="1600" dirty="0" smtClean="0"/>
              <a:t> </a:t>
            </a:r>
            <a:r>
              <a:rPr lang="sk-SK" sz="1600" dirty="0"/>
              <a:t>sa </a:t>
            </a:r>
            <a:r>
              <a:rPr lang="sk-SK" sz="1600" dirty="0" smtClean="0"/>
              <a:t>v maľbe vzdal konceptu </a:t>
            </a:r>
            <a:r>
              <a:rPr lang="sk-SK" sz="1600" dirty="0"/>
              <a:t>časovej jednoty </a:t>
            </a:r>
            <a:r>
              <a:rPr lang="sk-SK" sz="1600" dirty="0" smtClean="0"/>
              <a:t>– jeho </a:t>
            </a:r>
            <a:r>
              <a:rPr lang="sk-SK" sz="1600" dirty="0"/>
              <a:t>obraz </a:t>
            </a:r>
            <a:r>
              <a:rPr lang="sk-SK" sz="1600" dirty="0" smtClean="0"/>
              <a:t>nezobrazuje totiž jediný </a:t>
            </a:r>
            <a:r>
              <a:rPr lang="sk-SK" sz="1600" dirty="0"/>
              <a:t>časový okamih </a:t>
            </a:r>
            <a:r>
              <a:rPr lang="sk-SK" sz="1600" dirty="0" smtClean="0"/>
              <a:t>– a práve tak </a:t>
            </a:r>
            <a:r>
              <a:rPr lang="sk-SK" sz="1600" dirty="0"/>
              <a:t>mohol vyrozprávať ucelený </a:t>
            </a:r>
            <a:r>
              <a:rPr lang="sk-SK" sz="1600" dirty="0" smtClean="0"/>
              <a:t>príbeh o hlade, reptaní ľudu a aj o dare manny zberanej s vďačnosťou aj ťažkosťami ľudom. Jedinečne zobrazil peripetie osudu </a:t>
            </a:r>
            <a:r>
              <a:rPr lang="sk-SK" sz="1600" dirty="0"/>
              <a:t>Izraelitov</a:t>
            </a:r>
            <a:r>
              <a:rPr lang="sk-SK" sz="1600" dirty="0" smtClean="0"/>
              <a:t>. </a:t>
            </a:r>
            <a:endParaRPr lang="sk-SK" sz="16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71" y="223516"/>
            <a:ext cx="8931965" cy="45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226613" y="3124862"/>
            <a:ext cx="10416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r>
              <a:rPr lang="sk-SK" dirty="0" smtClean="0"/>
              <a:t>Vytvoriť </a:t>
            </a:r>
            <a:r>
              <a:rPr lang="sk-SK" dirty="0"/>
              <a:t>väčší a pútavejší príbeh s rozšíreným významom a interpretáciou je pre maliara oveľa ťažší problém. </a:t>
            </a:r>
            <a:r>
              <a:rPr lang="sk-SK" dirty="0" smtClean="0"/>
              <a:t>Iba vďaka </a:t>
            </a:r>
            <a:r>
              <a:rPr lang="sk-SK" dirty="0"/>
              <a:t>tomu, že sa </a:t>
            </a:r>
            <a:r>
              <a:rPr lang="sk-SK" dirty="0" err="1"/>
              <a:t>Poussin</a:t>
            </a:r>
            <a:r>
              <a:rPr lang="sk-SK" dirty="0"/>
              <a:t> vzdal časovej jednoty, </a:t>
            </a:r>
            <a:r>
              <a:rPr lang="sk-SK" dirty="0" smtClean="0"/>
              <a:t>dokázal podať </a:t>
            </a:r>
            <a:r>
              <a:rPr lang="sk-SK" dirty="0"/>
              <a:t>kompletný príbeh s jeho peripetiami. To si vyžadovalo dômyselnú a zložitú kompozíciu, ktorá využíva malé skupiny ľudí po celom plátne s vizuálnymi väzbami medzi nimi a dômyselné využitie svetla a farieb</a:t>
            </a:r>
            <a:r>
              <a:rPr lang="sk-SK" dirty="0" smtClean="0"/>
              <a:t>. Výsledok </a:t>
            </a:r>
            <a:r>
              <a:rPr lang="sk-SK" dirty="0"/>
              <a:t>nie je fádny</a:t>
            </a:r>
            <a:r>
              <a:rPr lang="sk-SK" dirty="0" smtClean="0"/>
              <a:t>, a hoci nenavodí </a:t>
            </a:r>
            <a:r>
              <a:rPr lang="sk-SK" dirty="0"/>
              <a:t>okamžitý </a:t>
            </a:r>
            <a:r>
              <a:rPr lang="sk-SK" dirty="0" smtClean="0"/>
              <a:t>emocionálny </a:t>
            </a:r>
            <a:r>
              <a:rPr lang="sk-SK" dirty="0"/>
              <a:t>dojem, </a:t>
            </a:r>
            <a:r>
              <a:rPr lang="sk-SK" dirty="0" smtClean="0"/>
              <a:t>jeho maľba pohltí oko i </a:t>
            </a:r>
            <a:r>
              <a:rPr lang="sk-SK" dirty="0"/>
              <a:t>myseľ </a:t>
            </a:r>
            <a:r>
              <a:rPr lang="sk-SK" dirty="0" smtClean="0"/>
              <a:t> a </a:t>
            </a:r>
            <a:r>
              <a:rPr lang="sk-SK" dirty="0"/>
              <a:t>prináša </a:t>
            </a:r>
            <a:r>
              <a:rPr lang="sk-SK" dirty="0" smtClean="0"/>
              <a:t>potešenie.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46" y="201356"/>
            <a:ext cx="6730045" cy="48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01810" y="216873"/>
            <a:ext cx="9624250" cy="982543"/>
          </a:xfrm>
        </p:spPr>
        <p:txBody>
          <a:bodyPr/>
          <a:lstStyle/>
          <a:p>
            <a:pPr algn="ctr"/>
            <a:r>
              <a:rPr lang="sk-SK" sz="2000" dirty="0" err="1">
                <a:solidFill>
                  <a:schemeClr val="tx1"/>
                </a:solidFill>
              </a:rPr>
              <a:t>Jacques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Tissot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(1836-1902), </a:t>
            </a:r>
            <a:r>
              <a:rPr lang="sk-SK" sz="2000" i="1" dirty="0" smtClean="0">
                <a:solidFill>
                  <a:schemeClr val="tx1"/>
                </a:solidFill>
              </a:rPr>
              <a:t>Zber </a:t>
            </a:r>
            <a:r>
              <a:rPr lang="sk-SK" sz="2000" i="1" dirty="0">
                <a:solidFill>
                  <a:schemeClr val="tx1"/>
                </a:solidFill>
              </a:rPr>
              <a:t>manny </a:t>
            </a:r>
            <a:r>
              <a:rPr lang="sk-SK" sz="2000" dirty="0">
                <a:solidFill>
                  <a:schemeClr val="tx1"/>
                </a:solidFill>
              </a:rPr>
              <a:t>(cca 1896-1902</a:t>
            </a:r>
            <a:r>
              <a:rPr lang="sk-SK" sz="2000" dirty="0" smtClean="0">
                <a:solidFill>
                  <a:schemeClr val="tx1"/>
                </a:solidFill>
              </a:rPr>
              <a:t>),</a:t>
            </a:r>
            <a:br>
              <a:rPr lang="sk-SK" sz="2000" dirty="0" smtClean="0">
                <a:solidFill>
                  <a:schemeClr val="tx1"/>
                </a:solidFill>
              </a:rPr>
            </a:b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>
                <a:solidFill>
                  <a:schemeClr val="tx1"/>
                </a:solidFill>
              </a:rPr>
              <a:t>kvaš</a:t>
            </a:r>
            <a:r>
              <a:rPr lang="sk-SK" sz="2000" dirty="0">
                <a:solidFill>
                  <a:schemeClr val="tx1"/>
                </a:solidFill>
              </a:rPr>
              <a:t> na tabuli, 29,1 × 24 cm, Židovské múzeum, New </a:t>
            </a:r>
            <a:r>
              <a:rPr lang="sk-SK" sz="2000" dirty="0" smtClean="0">
                <a:solidFill>
                  <a:schemeClr val="tx1"/>
                </a:solidFill>
              </a:rPr>
              <a:t>York</a:t>
            </a:r>
            <a:r>
              <a:rPr lang="sk-SK" sz="2000" dirty="0">
                <a:solidFill>
                  <a:schemeClr val="tx1"/>
                </a:solidFill>
              </a:rPr>
              <a:t>.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28" y="1148963"/>
            <a:ext cx="4606125" cy="5628404"/>
          </a:xfrm>
        </p:spPr>
      </p:pic>
    </p:spTree>
    <p:extLst>
      <p:ext uri="{BB962C8B-B14F-4D97-AF65-F5344CB8AC3E}">
        <p14:creationId xmlns:p14="http://schemas.microsoft.com/office/powerpoint/2010/main" val="4862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192" y="-106863"/>
            <a:ext cx="9624250" cy="982543"/>
          </a:xfrm>
        </p:spPr>
        <p:txBody>
          <a:bodyPr/>
          <a:lstStyle/>
          <a:p>
            <a:pPr algn="ctr"/>
            <a:r>
              <a:rPr lang="sk-SK" dirty="0" smtClean="0"/>
              <a:t>Manna – aspekty a atribúty v Ex 16 a Nm 11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7931" y="655983"/>
            <a:ext cx="10650772" cy="5492863"/>
          </a:xfrm>
        </p:spPr>
        <p:txBody>
          <a:bodyPr/>
          <a:lstStyle/>
          <a:p>
            <a:r>
              <a:rPr lang="sk-SK" dirty="0"/>
              <a:t>Dar </a:t>
            </a:r>
            <a:r>
              <a:rPr lang="sk-SK" b="1" dirty="0"/>
              <a:t>manny</a:t>
            </a:r>
            <a:r>
              <a:rPr lang="sk-SK" dirty="0"/>
              <a:t> </a:t>
            </a:r>
            <a:r>
              <a:rPr lang="sk-SK" dirty="0" smtClean="0"/>
              <a:t>– najdlhšie trvajúci a </a:t>
            </a:r>
            <a:r>
              <a:rPr lang="sk-SK" b="1" dirty="0">
                <a:solidFill>
                  <a:srgbClr val="C00000"/>
                </a:solidFill>
              </a:rPr>
              <a:t>nepretržitý zázrak </a:t>
            </a:r>
            <a:r>
              <a:rPr lang="sk-SK" dirty="0"/>
              <a:t>v Starom zákone </a:t>
            </a:r>
            <a:r>
              <a:rPr lang="sk-SK" dirty="0" smtClean="0"/>
              <a:t>–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každodenná manna </a:t>
            </a:r>
            <a:r>
              <a:rPr lang="sk-SK" dirty="0"/>
              <a:t>z neba (</a:t>
            </a:r>
            <a:r>
              <a:rPr lang="sk-SK" dirty="0" smtClean="0"/>
              <a:t>15. </a:t>
            </a:r>
            <a:r>
              <a:rPr lang="sk-SK" dirty="0"/>
              <a:t>deň druhého mesiaca v Ex 16,1 a v </a:t>
            </a:r>
            <a:r>
              <a:rPr lang="sk-SK" dirty="0" err="1"/>
              <a:t>Joz</a:t>
            </a:r>
            <a:r>
              <a:rPr lang="sk-SK" dirty="0"/>
              <a:t> </a:t>
            </a:r>
            <a:r>
              <a:rPr lang="sk-SK" dirty="0" smtClean="0"/>
              <a:t>5,12: </a:t>
            </a:r>
          </a:p>
          <a:p>
            <a:pPr marL="0" indent="0">
              <a:buNone/>
            </a:pPr>
            <a:r>
              <a:rPr lang="sk-SK" i="1" dirty="0"/>
              <a:t> </a:t>
            </a:r>
            <a:r>
              <a:rPr lang="sk-SK" i="1" dirty="0" smtClean="0"/>
              <a:t>   A </a:t>
            </a:r>
            <a:r>
              <a:rPr lang="sk-SK" i="1" dirty="0"/>
              <a:t>v deň po Veľkej noci, práve v ten istý deň, jedli z plodov krajiny nekvasený chlieb a </a:t>
            </a:r>
            <a:r>
              <a:rPr lang="sk-SK" i="1" dirty="0" smtClean="0"/>
              <a:t>  </a:t>
            </a:r>
          </a:p>
          <a:p>
            <a:pPr marL="0" indent="0">
              <a:buNone/>
            </a:pPr>
            <a:r>
              <a:rPr lang="sk-SK" i="1" dirty="0"/>
              <a:t> </a:t>
            </a:r>
            <a:r>
              <a:rPr lang="sk-SK" i="1" dirty="0" smtClean="0"/>
              <a:t>   pražené </a:t>
            </a:r>
            <a:r>
              <a:rPr lang="sk-SK" i="1" dirty="0"/>
              <a:t>zrno. Nasledujúci deň prestala manna, lebo sa mohli živiť plodmi krajiny. </a:t>
            </a:r>
            <a:endParaRPr lang="sk-SK" i="1" dirty="0" smtClean="0"/>
          </a:p>
          <a:p>
            <a:pPr marL="0" indent="0">
              <a:buNone/>
            </a:pPr>
            <a:r>
              <a:rPr lang="sk-SK" i="1" dirty="0"/>
              <a:t> </a:t>
            </a:r>
            <a:r>
              <a:rPr lang="sk-SK" i="1" dirty="0" smtClean="0"/>
              <a:t>   Potom </a:t>
            </a:r>
            <a:r>
              <a:rPr lang="sk-SK" i="1" dirty="0"/>
              <a:t>už Izraeliti mannu nemali; v tom roku sa živili plodmi </a:t>
            </a:r>
            <a:r>
              <a:rPr lang="sk-SK" i="1" dirty="0" err="1"/>
              <a:t>kanaánskej</a:t>
            </a:r>
            <a:r>
              <a:rPr lang="sk-SK" i="1" dirty="0"/>
              <a:t> </a:t>
            </a:r>
            <a:r>
              <a:rPr lang="sk-SK" i="1" dirty="0" smtClean="0"/>
              <a:t>krajiny =&gt;   </a:t>
            </a:r>
          </a:p>
          <a:p>
            <a:pPr marL="0" indent="0">
              <a:buNone/>
            </a:pPr>
            <a:r>
              <a:rPr lang="sk-SK" i="1" dirty="0"/>
              <a:t> </a:t>
            </a:r>
            <a:r>
              <a:rPr lang="sk-SK" i="1" dirty="0" smtClean="0"/>
              <a:t>   40 rokov bez jedného mesiaca</a:t>
            </a:r>
            <a:r>
              <a:rPr lang="sk-SK" dirty="0" smtClean="0"/>
              <a:t>)</a:t>
            </a:r>
          </a:p>
          <a:p>
            <a:endParaRPr lang="sk-SK" sz="1050" dirty="0" smtClean="0"/>
          </a:p>
          <a:p>
            <a:r>
              <a:rPr lang="sk-SK" dirty="0" smtClean="0"/>
              <a:t>Dar je vyvolaný </a:t>
            </a:r>
            <a:r>
              <a:rPr lang="sk-SK" b="1" dirty="0" smtClean="0">
                <a:solidFill>
                  <a:srgbClr val="C00000"/>
                </a:solidFill>
              </a:rPr>
              <a:t>hladom v púšti a reptaním ľudu</a:t>
            </a:r>
          </a:p>
          <a:p>
            <a:endParaRPr lang="sk-SK" b="1" dirty="0" smtClean="0">
              <a:solidFill>
                <a:srgbClr val="C00000"/>
              </a:solidFill>
            </a:endParaRPr>
          </a:p>
          <a:p>
            <a:r>
              <a:rPr lang="sk-SK" dirty="0" smtClean="0"/>
              <a:t>Je </a:t>
            </a:r>
            <a:r>
              <a:rPr lang="sk-SK" b="1" dirty="0" smtClean="0">
                <a:solidFill>
                  <a:srgbClr val="C00000"/>
                </a:solidFill>
              </a:rPr>
              <a:t>sprostredkovaný vodcami ľudu </a:t>
            </a:r>
            <a:r>
              <a:rPr lang="sk-SK" dirty="0" smtClean="0"/>
              <a:t>(</a:t>
            </a:r>
            <a:r>
              <a:rPr lang="sk-SK" dirty="0" err="1" smtClean="0"/>
              <a:t>porov</a:t>
            </a:r>
            <a:r>
              <a:rPr lang="sk-SK" dirty="0" smtClean="0"/>
              <a:t>. úloha kňazov pri Eucharistii)</a:t>
            </a:r>
          </a:p>
          <a:p>
            <a:endParaRPr lang="sk-SK" dirty="0"/>
          </a:p>
          <a:p>
            <a:r>
              <a:rPr lang="sk-SK" dirty="0" smtClean="0"/>
              <a:t>Manna je </a:t>
            </a:r>
            <a:r>
              <a:rPr lang="sk-SK" b="1" dirty="0" smtClean="0">
                <a:solidFill>
                  <a:srgbClr val="C00000"/>
                </a:solidFill>
              </a:rPr>
              <a:t>zázračný chlieb (z neba). </a:t>
            </a:r>
            <a:r>
              <a:rPr lang="sk-SK" dirty="0" smtClean="0"/>
              <a:t>Izraeliti </a:t>
            </a:r>
            <a:r>
              <a:rPr lang="sk-SK" dirty="0"/>
              <a:t>ho nazývali chlebom z </a:t>
            </a:r>
            <a:r>
              <a:rPr lang="sk-SK" dirty="0" smtClean="0"/>
              <a:t>neba, pričom </a:t>
            </a:r>
            <a:r>
              <a:rPr lang="sk-SK" dirty="0"/>
              <a:t>nezáležalo na tom, koľko </a:t>
            </a:r>
            <a:r>
              <a:rPr lang="sk-SK" dirty="0" smtClean="0"/>
              <a:t>si ho </a:t>
            </a:r>
            <a:r>
              <a:rPr lang="sk-SK" dirty="0"/>
              <a:t>Izraeliti </a:t>
            </a:r>
            <a:r>
              <a:rPr lang="sk-SK" dirty="0" smtClean="0"/>
              <a:t>(</a:t>
            </a:r>
            <a:r>
              <a:rPr lang="sk-SK" dirty="0" err="1" smtClean="0"/>
              <a:t>ne</a:t>
            </a:r>
            <a:r>
              <a:rPr lang="sk-SK" dirty="0" smtClean="0"/>
              <a:t>)nazbierali, </a:t>
            </a:r>
            <a:r>
              <a:rPr lang="sk-SK" dirty="0"/>
              <a:t>vždy ho bolo </a:t>
            </a:r>
            <a:r>
              <a:rPr lang="sk-SK" dirty="0" smtClean="0"/>
              <a:t>dostatočné množstvo</a:t>
            </a:r>
            <a:r>
              <a:rPr lang="sk-SK" dirty="0"/>
              <a:t>, ktoré </a:t>
            </a:r>
            <a:r>
              <a:rPr lang="sk-SK" dirty="0" smtClean="0"/>
              <a:t>vydržalo </a:t>
            </a:r>
            <a:r>
              <a:rPr lang="sk-SK" dirty="0"/>
              <a:t>maximálne jeden </a:t>
            </a:r>
            <a:r>
              <a:rPr lang="sk-SK" dirty="0" smtClean="0"/>
              <a:t>deň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porov</a:t>
            </a:r>
            <a:r>
              <a:rPr lang="sk-SK" dirty="0" smtClean="0"/>
              <a:t>. „chlieb mocných“)</a:t>
            </a:r>
          </a:p>
        </p:txBody>
      </p:sp>
    </p:spTree>
    <p:extLst>
      <p:ext uri="{BB962C8B-B14F-4D97-AF65-F5344CB8AC3E}">
        <p14:creationId xmlns:p14="http://schemas.microsoft.com/office/powerpoint/2010/main" val="42501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67911" y="166977"/>
            <a:ext cx="10038520" cy="5981869"/>
          </a:xfrm>
        </p:spPr>
        <p:txBody>
          <a:bodyPr/>
          <a:lstStyle/>
          <a:p>
            <a:r>
              <a:rPr lang="sk-SK" dirty="0" smtClean="0"/>
              <a:t>Na zber manny </a:t>
            </a:r>
            <a:r>
              <a:rPr lang="sk-SK" dirty="0"/>
              <a:t>sa viažu striktné </a:t>
            </a:r>
            <a:r>
              <a:rPr lang="sk-SK" b="1" dirty="0">
                <a:solidFill>
                  <a:srgbClr val="C00000"/>
                </a:solidFill>
              </a:rPr>
              <a:t>pravidlá </a:t>
            </a:r>
            <a:r>
              <a:rPr lang="sk-SK" dirty="0" smtClean="0"/>
              <a:t>najmä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dirty="0"/>
              <a:t>v súvise so sobotou a ak sa zásady nedodržia, manna sa </a:t>
            </a:r>
            <a:r>
              <a:rPr lang="sk-SK" dirty="0" smtClean="0"/>
              <a:t>rozloží a je </a:t>
            </a:r>
            <a:r>
              <a:rPr lang="sk-SK" dirty="0"/>
              <a:t>nekonzumovateľná. </a:t>
            </a:r>
          </a:p>
          <a:p>
            <a:endParaRPr lang="sk-SK" dirty="0" smtClean="0"/>
          </a:p>
          <a:p>
            <a:r>
              <a:rPr lang="sk-SK" dirty="0" smtClean="0"/>
              <a:t>Zaujímavý </a:t>
            </a:r>
            <a:r>
              <a:rPr lang="sk-SK" dirty="0"/>
              <a:t>aspekt manny </a:t>
            </a:r>
            <a:r>
              <a:rPr lang="sk-SK" dirty="0" smtClean="0"/>
              <a:t>ohľadom </a:t>
            </a:r>
            <a:r>
              <a:rPr lang="sk-SK" b="1" dirty="0" smtClean="0">
                <a:solidFill>
                  <a:srgbClr val="C00000"/>
                </a:solidFill>
              </a:rPr>
              <a:t>odloženia</a:t>
            </a:r>
            <a:r>
              <a:rPr lang="sk-SK" dirty="0" smtClean="0"/>
              <a:t> na najčestnejšie miesto v </a:t>
            </a:r>
            <a:r>
              <a:rPr lang="sk-SK" dirty="0"/>
              <a:t>Ex 16,32-33: „</a:t>
            </a:r>
            <a:r>
              <a:rPr lang="sk-SK" i="1" dirty="0"/>
              <a:t>Toto prikazuje Pán: Naplňte tým jeden </a:t>
            </a:r>
            <a:r>
              <a:rPr lang="sk-SK" i="1" dirty="0" err="1"/>
              <a:t>gomer</a:t>
            </a:r>
            <a:r>
              <a:rPr lang="sk-SK" i="1" dirty="0"/>
              <a:t>, nech sa to zachová pre budúce pokolenia, aby videli, aký chlieb som vám dával jesť na púšti, keď som vás vyviedol z egyptskej krajiny. Vezmi nádobu a nasyp do nej plný </a:t>
            </a:r>
            <a:r>
              <a:rPr lang="sk-SK" i="1" dirty="0" err="1"/>
              <a:t>gomer</a:t>
            </a:r>
            <a:r>
              <a:rPr lang="sk-SK" i="1" dirty="0"/>
              <a:t> manny a ulož ju pred Pánom, aby sa zachovala pre vaše pokolenia!</a:t>
            </a:r>
            <a:r>
              <a:rPr lang="sk-SK" dirty="0"/>
              <a:t>“ Izraeliti </a:t>
            </a:r>
            <a:r>
              <a:rPr lang="sk-SK" dirty="0" smtClean="0"/>
              <a:t>položili mannu pred </a:t>
            </a:r>
            <a:r>
              <a:rPr lang="sk-SK" dirty="0"/>
              <a:t>Pána, teda </a:t>
            </a:r>
            <a:r>
              <a:rPr lang="sk-SK" b="1" dirty="0"/>
              <a:t>do Svätyne svätých v stánku</a:t>
            </a:r>
            <a:r>
              <a:rPr lang="sk-SK" dirty="0"/>
              <a:t>, v prenosnom </a:t>
            </a:r>
            <a:r>
              <a:rPr lang="sk-SK" dirty="0" smtClean="0"/>
              <a:t>púštnom chráme, </a:t>
            </a:r>
            <a:r>
              <a:rPr lang="sk-SK" dirty="0"/>
              <a:t>keď boli na púšti (</a:t>
            </a:r>
            <a:r>
              <a:rPr lang="sk-SK" dirty="0" err="1"/>
              <a:t>porov</a:t>
            </a:r>
            <a:r>
              <a:rPr lang="sk-SK" dirty="0"/>
              <a:t>. </a:t>
            </a:r>
            <a:r>
              <a:rPr lang="sk-SK" dirty="0" err="1"/>
              <a:t>Hebr</a:t>
            </a:r>
            <a:r>
              <a:rPr lang="sk-SK" dirty="0"/>
              <a:t> 9,4</a:t>
            </a:r>
            <a:r>
              <a:rPr lang="sk-SK" dirty="0" smtClean="0"/>
              <a:t>);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Manna sa v istom momente stane </a:t>
            </a:r>
            <a:r>
              <a:rPr lang="sk-SK" b="1" dirty="0" smtClean="0">
                <a:solidFill>
                  <a:srgbClr val="C00000"/>
                </a:solidFill>
              </a:rPr>
              <a:t>nepostačujúcim pokrmom </a:t>
            </a:r>
            <a:r>
              <a:rPr lang="sk-SK" dirty="0" smtClean="0"/>
              <a:t>pre Izraelitov (Nm 11,4-6 </a:t>
            </a:r>
            <a:r>
              <a:rPr lang="sk-SK" i="1" dirty="0"/>
              <a:t>Primiešaný </a:t>
            </a:r>
            <a:r>
              <a:rPr lang="sk-SK" i="1" dirty="0" smtClean="0"/>
              <a:t>ľud... </a:t>
            </a:r>
            <a:r>
              <a:rPr lang="sk-SK" i="1" dirty="0"/>
              <a:t>dostal chuť na iné jedlá a potom sa začali aj Izraeliti opätovne žalovať a hovorili: "Kto nám dá jesť </a:t>
            </a:r>
            <a:r>
              <a:rPr lang="sk-SK" i="1" dirty="0" smtClean="0"/>
              <a:t>mäso? ... Okrem </a:t>
            </a:r>
            <a:r>
              <a:rPr lang="sk-SK" i="1" dirty="0"/>
              <a:t>manny nevidia naše oči nič</a:t>
            </a:r>
            <a:r>
              <a:rPr lang="sk-SK" i="1" dirty="0" smtClean="0"/>
              <a:t>!“</a:t>
            </a:r>
            <a:r>
              <a:rPr lang="sk-SK" dirty="0" smtClean="0"/>
              <a:t>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02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9624250" cy="1065476"/>
          </a:xfrm>
        </p:spPr>
        <p:txBody>
          <a:bodyPr/>
          <a:lstStyle/>
          <a:p>
            <a:pPr algn="ctr"/>
            <a:r>
              <a:rPr lang="sk-SK" i="1" dirty="0" smtClean="0"/>
              <a:t>Manna</a:t>
            </a:r>
            <a:r>
              <a:rPr lang="sk-SK" dirty="0" smtClean="0"/>
              <a:t> a téma </a:t>
            </a:r>
            <a:r>
              <a:rPr lang="sk-SK" i="1" dirty="0" smtClean="0"/>
              <a:t>reptania</a:t>
            </a:r>
            <a:r>
              <a:rPr lang="sk-SK" dirty="0" smtClean="0"/>
              <a:t> v kontexte </a:t>
            </a:r>
            <a:r>
              <a:rPr lang="sk-SK" dirty="0" err="1" smtClean="0"/>
              <a:t>Tóry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 err="1" smtClean="0"/>
              <a:t>Gn</a:t>
            </a:r>
            <a:r>
              <a:rPr lang="sk-SK" dirty="0" smtClean="0"/>
              <a:t> – Ex – </a:t>
            </a:r>
            <a:r>
              <a:rPr lang="sk-SK" dirty="0" err="1" smtClean="0"/>
              <a:t>Lv</a:t>
            </a:r>
            <a:r>
              <a:rPr lang="sk-SK" dirty="0" smtClean="0"/>
              <a:t> – Nm – </a:t>
            </a:r>
            <a:r>
              <a:rPr lang="sk-SK" dirty="0" err="1" smtClean="0"/>
              <a:t>Dt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8762" y="1423283"/>
            <a:ext cx="9933688" cy="47255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k-SK" sz="1800" dirty="0" smtClean="0"/>
              <a:t>Na nasledovnom </a:t>
            </a:r>
            <a:r>
              <a:rPr lang="sk-SK" sz="1800" dirty="0" err="1" smtClean="0"/>
              <a:t>slajde</a:t>
            </a:r>
            <a:r>
              <a:rPr lang="sk-SK" sz="1800" dirty="0" smtClean="0"/>
              <a:t> v tvare U je </a:t>
            </a:r>
            <a:r>
              <a:rPr lang="sk-SK" sz="1800" dirty="0" err="1" smtClean="0"/>
              <a:t>paralená</a:t>
            </a:r>
            <a:r>
              <a:rPr lang="sk-SK" sz="1800" dirty="0" smtClean="0"/>
              <a:t> zostava konečného textu </a:t>
            </a:r>
            <a:r>
              <a:rPr lang="sk-SK" sz="1800" dirty="0" err="1" smtClean="0"/>
              <a:t>Tóry</a:t>
            </a:r>
            <a:r>
              <a:rPr lang="sk-SK" sz="1800" dirty="0" smtClean="0"/>
              <a:t>, kde</a:t>
            </a:r>
            <a:r>
              <a:rPr lang="sk-SK" sz="1800" dirty="0"/>
              <a:t> </a:t>
            </a:r>
            <a:r>
              <a:rPr lang="sk-SK" sz="1800" dirty="0" smtClean="0"/>
              <a:t>je </a:t>
            </a:r>
            <a:r>
              <a:rPr lang="sk-SK" sz="1800" dirty="0" err="1"/>
              <a:t>c</a:t>
            </a:r>
            <a:r>
              <a:rPr lang="sk-SK" sz="1800" dirty="0" err="1" smtClean="0"/>
              <a:t>hiastické</a:t>
            </a:r>
            <a:r>
              <a:rPr lang="sk-SK" sz="1800" dirty="0" smtClean="0"/>
              <a:t> </a:t>
            </a:r>
            <a:r>
              <a:rPr lang="sk-SK" sz="1800" dirty="0"/>
              <a:t>(zrkadlové) zoradenie </a:t>
            </a:r>
            <a:r>
              <a:rPr lang="sk-SK" sz="1800" dirty="0" smtClean="0"/>
              <a:t>tém a kde knihy </a:t>
            </a:r>
            <a:r>
              <a:rPr lang="sk-SK" sz="1800" b="1" i="1" dirty="0" err="1"/>
              <a:t>Gn</a:t>
            </a:r>
            <a:r>
              <a:rPr lang="sk-SK" sz="1800" b="1" i="1" dirty="0"/>
              <a:t> a </a:t>
            </a:r>
            <a:r>
              <a:rPr lang="sk-SK" sz="1800" b="1" i="1" dirty="0" err="1"/>
              <a:t>Dt</a:t>
            </a:r>
            <a:r>
              <a:rPr lang="sk-SK" sz="1800" dirty="0"/>
              <a:t> tvoria </a:t>
            </a:r>
            <a:r>
              <a:rPr lang="sk-SK" sz="1800" b="1" dirty="0"/>
              <a:t>vonkajší rámec</a:t>
            </a:r>
            <a:r>
              <a:rPr lang="sk-SK" sz="1800" dirty="0"/>
              <a:t>, </a:t>
            </a:r>
            <a:r>
              <a:rPr lang="sk-SK" sz="1800" dirty="0" smtClean="0"/>
              <a:t>knihy </a:t>
            </a:r>
            <a:r>
              <a:rPr lang="sk-SK" sz="1800" b="1" i="1" dirty="0"/>
              <a:t>Ex a Nm</a:t>
            </a:r>
            <a:r>
              <a:rPr lang="sk-SK" sz="1800" dirty="0"/>
              <a:t> </a:t>
            </a:r>
            <a:r>
              <a:rPr lang="sk-SK" sz="1800" b="1" dirty="0"/>
              <a:t>vnútorný </a:t>
            </a:r>
            <a:r>
              <a:rPr lang="sk-SK" sz="1800" b="1" dirty="0" smtClean="0"/>
              <a:t>rámec</a:t>
            </a:r>
            <a:r>
              <a:rPr lang="sk-SK" sz="1800" dirty="0" smtClean="0"/>
              <a:t> a </a:t>
            </a:r>
            <a:r>
              <a:rPr lang="sk-SK" sz="1800" dirty="0"/>
              <a:t>v </a:t>
            </a:r>
            <a:r>
              <a:rPr lang="sk-SK" sz="1800" b="1" dirty="0" err="1"/>
              <a:t>stede</a:t>
            </a:r>
            <a:r>
              <a:rPr lang="sk-SK" sz="1800" b="1" dirty="0"/>
              <a:t> koncentrickej kompozície </a:t>
            </a:r>
            <a:r>
              <a:rPr lang="sk-SK" sz="1800" dirty="0"/>
              <a:t>stojí </a:t>
            </a:r>
            <a:r>
              <a:rPr lang="sk-SK" sz="1800" dirty="0" err="1" smtClean="0"/>
              <a:t>Sinajská</a:t>
            </a:r>
            <a:r>
              <a:rPr lang="sk-SK" sz="1800" dirty="0" smtClean="0"/>
              <a:t> </a:t>
            </a:r>
            <a:r>
              <a:rPr lang="sk-SK" sz="1800" dirty="0" err="1" smtClean="0"/>
              <a:t>perikopa</a:t>
            </a:r>
            <a:r>
              <a:rPr lang="sk-SK" sz="1800" dirty="0" smtClean="0"/>
              <a:t> od Ex 19 - Kniha</a:t>
            </a:r>
            <a:r>
              <a:rPr lang="sk-SK" sz="1800" b="1" i="1" dirty="0" smtClean="0"/>
              <a:t> </a:t>
            </a:r>
            <a:r>
              <a:rPr lang="sk-SK" sz="1800" b="1" i="1" dirty="0" err="1" smtClean="0"/>
              <a:t>Levitikus</a:t>
            </a:r>
            <a:r>
              <a:rPr lang="sk-SK" sz="1800" dirty="0"/>
              <a:t> </a:t>
            </a:r>
            <a:r>
              <a:rPr lang="sk-SK" sz="1800" dirty="0" smtClean="0"/>
              <a:t>po Nm 10,10.</a:t>
            </a:r>
            <a:r>
              <a:rPr lang="sk-SK" sz="1800" dirty="0"/>
              <a:t> </a:t>
            </a:r>
            <a:r>
              <a:rPr lang="sk-SK" sz="1800" dirty="0" smtClean="0"/>
              <a:t>Ústredné </a:t>
            </a:r>
            <a:r>
              <a:rPr lang="sk-SK" sz="1800" dirty="0"/>
              <a:t>postavenie </a:t>
            </a:r>
            <a:r>
              <a:rPr lang="sk-SK" sz="1800" dirty="0" smtClean="0"/>
              <a:t>Knihy </a:t>
            </a:r>
            <a:r>
              <a:rPr lang="sk-SK" sz="1800" dirty="0" err="1"/>
              <a:t>Levitikus</a:t>
            </a:r>
            <a:r>
              <a:rPr lang="sk-SK" sz="1800" dirty="0"/>
              <a:t> je potvrdená dvomi textovými okruhmi Ex 25-31.35-40 (tu nájdeme </a:t>
            </a:r>
            <a:r>
              <a:rPr lang="sk-SK" sz="1800" i="1" dirty="0"/>
              <a:t>pokyny pre budovanie kultu a ich vykonanie</a:t>
            </a:r>
            <a:r>
              <a:rPr lang="sk-SK" sz="1800" dirty="0"/>
              <a:t>) a Nm 1-10 (</a:t>
            </a:r>
            <a:r>
              <a:rPr lang="sk-SK" sz="1800" i="1" dirty="0"/>
              <a:t>organizačné inštrukcie spoločenstva</a:t>
            </a:r>
            <a:r>
              <a:rPr lang="sk-SK" sz="1800" dirty="0"/>
              <a:t>). </a:t>
            </a:r>
            <a:endParaRPr lang="sk-SK" sz="18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sk-SK" sz="1800" b="1" i="1" dirty="0" err="1" smtClean="0"/>
              <a:t>Tóra</a:t>
            </a:r>
            <a:r>
              <a:rPr lang="sk-SK" sz="1800" dirty="0" smtClean="0"/>
              <a:t> </a:t>
            </a:r>
            <a:r>
              <a:rPr lang="sk-SK" sz="1800" dirty="0"/>
              <a:t>sa začína odvíjať od stvorenia zeme ako príbytku, domu pre </a:t>
            </a:r>
            <a:r>
              <a:rPr lang="sk-SK" sz="1800" dirty="0" smtClean="0"/>
              <a:t>život (</a:t>
            </a:r>
            <a:r>
              <a:rPr lang="sk-SK" sz="1800" dirty="0" err="1" smtClean="0"/>
              <a:t>Gn</a:t>
            </a:r>
            <a:r>
              <a:rPr lang="sk-SK" sz="1800" dirty="0" smtClean="0"/>
              <a:t> 1-3) </a:t>
            </a:r>
            <a:r>
              <a:rPr lang="sk-SK" sz="1800" dirty="0"/>
              <a:t>a je sprievodcom na ceste do zasľúbenej </a:t>
            </a:r>
            <a:r>
              <a:rPr lang="sk-SK" sz="1800" dirty="0" smtClean="0"/>
              <a:t>krajiny (v </a:t>
            </a:r>
            <a:r>
              <a:rPr lang="sk-SK" sz="1800" dirty="0" err="1" smtClean="0"/>
              <a:t>Dt</a:t>
            </a:r>
            <a:r>
              <a:rPr lang="sk-SK" sz="1800" dirty="0" smtClean="0"/>
              <a:t>). </a:t>
            </a:r>
            <a:r>
              <a:rPr lang="sk-SK" sz="1800" dirty="0"/>
              <a:t>Nad touto cestou sa nesie požehnanie Jakuba a Mojžiša (dve eminentné postavy, z ktorých Jakub žije časť života a Mojžiš celý život mimo zasľúbenej krajiny). Jakub, hoci zomrie v Egypte je pochovaný v </a:t>
            </a:r>
            <a:r>
              <a:rPr lang="sk-SK" sz="1800" dirty="0" err="1"/>
              <a:t>Kanaáne</a:t>
            </a:r>
            <a:r>
              <a:rPr lang="sk-SK" sz="1800" dirty="0"/>
              <a:t>, zatiaľ čo Mojžiš, hoci bol vodca na ceste do cieľa cesty, prekvapivo nikdy do krajiny </a:t>
            </a:r>
            <a:r>
              <a:rPr lang="sk-SK" sz="1800" dirty="0" smtClean="0"/>
              <a:t>nevstúpi.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 err="1" smtClean="0"/>
              <a:t>Tóra</a:t>
            </a:r>
            <a:r>
              <a:rPr lang="sk-SK" sz="1800" dirty="0" smtClean="0"/>
              <a:t> sa </a:t>
            </a:r>
            <a:r>
              <a:rPr lang="sk-SK" sz="1800" dirty="0"/>
              <a:t>javí </a:t>
            </a:r>
            <a:r>
              <a:rPr lang="sk-SK" sz="1800" dirty="0" smtClean="0"/>
              <a:t>vcelku </a:t>
            </a:r>
            <a:r>
              <a:rPr lang="sk-SK" sz="1800" dirty="0"/>
              <a:t>ako </a:t>
            </a:r>
            <a:r>
              <a:rPr lang="sk-SK" sz="1800" b="1" i="1" dirty="0"/>
              <a:t>pokyn, náuka daná na cestu</a:t>
            </a:r>
            <a:r>
              <a:rPr lang="sk-SK" sz="1800" dirty="0"/>
              <a:t> odôvodnená Božím konaním. </a:t>
            </a:r>
            <a:r>
              <a:rPr lang="sk-SK" sz="1800" b="1" i="1" dirty="0" err="1"/>
              <a:t>Tóra</a:t>
            </a:r>
            <a:r>
              <a:rPr lang="sk-SK" sz="1800" i="1" dirty="0"/>
              <a:t> je Boží dar na cestu ku </a:t>
            </a:r>
            <a:r>
              <a:rPr lang="sk-SK" sz="1800" i="1" dirty="0" smtClean="0"/>
              <a:t>slobode v púšti a Zasľúbenej krajine</a:t>
            </a:r>
            <a:r>
              <a:rPr lang="sk-SK" sz="1800" dirty="0" smtClean="0"/>
              <a:t>. Knihy </a:t>
            </a:r>
            <a:r>
              <a:rPr lang="sk-SK" sz="1800" dirty="0" err="1" smtClean="0"/>
              <a:t>Tóry</a:t>
            </a:r>
            <a:r>
              <a:rPr lang="sk-SK" sz="1800" dirty="0" smtClean="0"/>
              <a:t> motivujú </a:t>
            </a:r>
            <a:r>
              <a:rPr lang="sk-SK" sz="1800" dirty="0"/>
              <a:t>k takejto ceste a </a:t>
            </a:r>
            <a:r>
              <a:rPr lang="sk-SK" sz="1800" dirty="0" smtClean="0"/>
              <a:t>chrániť získanú slobodu </a:t>
            </a:r>
            <a:r>
              <a:rPr lang="sk-SK" sz="1800" dirty="0"/>
              <a:t>pred mnohými vonkajšími a vnútornými nebezpečenstvami (</a:t>
            </a:r>
            <a:r>
              <a:rPr lang="sk-SK" sz="1800" dirty="0" err="1"/>
              <a:t>porov</a:t>
            </a:r>
            <a:r>
              <a:rPr lang="sk-SK" sz="1800" dirty="0"/>
              <a:t>. </a:t>
            </a:r>
            <a:r>
              <a:rPr lang="sk-SK" sz="1800" dirty="0" smtClean="0"/>
              <a:t> paralelné témy v </a:t>
            </a:r>
            <a:r>
              <a:rPr lang="sk-SK" sz="1800" b="1" i="1" dirty="0" smtClean="0"/>
              <a:t>Ex </a:t>
            </a:r>
            <a:r>
              <a:rPr lang="sk-SK" sz="1800" b="1" i="1" dirty="0"/>
              <a:t>a Nm</a:t>
            </a:r>
            <a:r>
              <a:rPr lang="sk-SK" sz="1800" dirty="0"/>
              <a:t> v schéme). </a:t>
            </a:r>
            <a:r>
              <a:rPr lang="sk-SK" sz="1800" dirty="0" smtClean="0"/>
              <a:t>Vrch Sinaj </a:t>
            </a:r>
            <a:r>
              <a:rPr lang="sk-SK" sz="1800" dirty="0"/>
              <a:t>sa na ceste Izraela do slobody javí obrazne ako prameň slova, z ktorého pramení darovaný život. </a:t>
            </a:r>
            <a:r>
              <a:rPr lang="sk-SK" sz="1800" dirty="0" smtClean="0"/>
              <a:t>V</a:t>
            </a:r>
            <a:r>
              <a:rPr lang="sk-SK" sz="1800" dirty="0"/>
              <a:t> tomto </a:t>
            </a:r>
            <a:r>
              <a:rPr lang="sk-SK" sz="1800" dirty="0" smtClean="0"/>
              <a:t>ohľade </a:t>
            </a:r>
            <a:r>
              <a:rPr lang="sk-SK" sz="1800" dirty="0"/>
              <a:t>na Sinaj sa dokonca aj požiadavka chleba a vody pred príchodom </a:t>
            </a:r>
            <a:r>
              <a:rPr lang="sk-SK" sz="1800" dirty="0" smtClean="0"/>
              <a:t>k Sinaju Bohu </a:t>
            </a:r>
            <a:r>
              <a:rPr lang="sk-SK" sz="1800" dirty="0"/>
              <a:t>javí ako „legitímna“ (Ex 16 a 17</a:t>
            </a:r>
            <a:r>
              <a:rPr lang="sk-SK" sz="1800" dirty="0" smtClean="0"/>
              <a:t>) a vyplní ju, no po ročnom </a:t>
            </a:r>
            <a:r>
              <a:rPr lang="sk-SK" sz="1800" dirty="0"/>
              <a:t>pobyte </a:t>
            </a:r>
            <a:r>
              <a:rPr lang="sk-SK" sz="1800" dirty="0" smtClean="0"/>
              <a:t>pod Sinajom sa však odpor k manne v Nm 11 a 20 stáva osudným a vedie k</a:t>
            </a:r>
            <a:r>
              <a:rPr lang="sk-SK" sz="1800" dirty="0"/>
              <a:t> </a:t>
            </a:r>
            <a:r>
              <a:rPr lang="sk-SK" sz="1800" dirty="0" smtClean="0"/>
              <a:t>trestu za hriech </a:t>
            </a:r>
            <a:r>
              <a:rPr lang="sk-SK" sz="1800" dirty="0"/>
              <a:t>(Nm 11; 20).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57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Manna </a:t>
            </a:r>
            <a:r>
              <a:rPr lang="sk-SK" dirty="0"/>
              <a:t>(</a:t>
            </a:r>
            <a:r>
              <a:rPr lang="en-US" dirty="0" err="1" smtClean="0"/>
              <a:t>hebr.</a:t>
            </a:r>
            <a:r>
              <a:rPr lang="sk-SK" dirty="0" smtClean="0"/>
              <a:t> </a:t>
            </a:r>
            <a:r>
              <a:rPr lang="he-IL" b="0" dirty="0" smtClean="0">
                <a:latin typeface="Copperplate Gothic Light" panose="020E0507020206020404" pitchFamily="34" charset="0"/>
                <a:cs typeface="SBL Hebrew" panose="02000000000000000000" pitchFamily="2" charset="-79"/>
              </a:rPr>
              <a:t>מָּן</a:t>
            </a:r>
            <a:r>
              <a:rPr lang="sk-SK" dirty="0" smtClean="0"/>
              <a:t> - </a:t>
            </a:r>
            <a:r>
              <a:rPr lang="sk-SK" i="1" dirty="0" smtClean="0"/>
              <a:t>man</a:t>
            </a:r>
            <a:r>
              <a:rPr lang="sk-SK" dirty="0" smtClean="0"/>
              <a:t>) a eucharistia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6"/>
            <a:ext cx="10051111" cy="4323220"/>
          </a:xfrm>
        </p:spPr>
        <p:txBody>
          <a:bodyPr/>
          <a:lstStyle/>
          <a:p>
            <a:r>
              <a:rPr lang="sk-SK" b="1" dirty="0" smtClean="0"/>
              <a:t>Predobrazy Eucharistie v SZ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úkon kňaza a kráľa </a:t>
            </a:r>
            <a:r>
              <a:rPr lang="sk-SK" dirty="0" err="1" smtClean="0"/>
              <a:t>Melchizedecha</a:t>
            </a:r>
            <a:r>
              <a:rPr lang="sk-SK" dirty="0" smtClean="0"/>
              <a:t> v </a:t>
            </a:r>
            <a:r>
              <a:rPr lang="sk-SK" dirty="0" err="1" smtClean="0"/>
              <a:t>Gn</a:t>
            </a:r>
            <a:r>
              <a:rPr lang="sk-SK" dirty="0" smtClean="0"/>
              <a:t> 14,18-20 s chlebom a vínom; </a:t>
            </a:r>
          </a:p>
          <a:p>
            <a:pPr lvl="1"/>
            <a:r>
              <a:rPr lang="sk-SK" dirty="0" smtClean="0"/>
              <a:t>nekvasené chleby v kontexte Veľkej noci Ex 12; </a:t>
            </a:r>
          </a:p>
          <a:p>
            <a:pPr lvl="1"/>
            <a:r>
              <a:rPr lang="sk-SK" dirty="0" smtClean="0"/>
              <a:t>manna v Ex 16 a Nm 11; </a:t>
            </a:r>
            <a:r>
              <a:rPr lang="sk-SK" dirty="0" err="1" smtClean="0"/>
              <a:t>Dt</a:t>
            </a:r>
            <a:r>
              <a:rPr lang="sk-SK" dirty="0" smtClean="0"/>
              <a:t> 8; Ž 78; </a:t>
            </a:r>
            <a:r>
              <a:rPr lang="sk-SK" dirty="0" err="1" smtClean="0"/>
              <a:t>Múd</a:t>
            </a:r>
            <a:r>
              <a:rPr lang="sk-SK" dirty="0" smtClean="0"/>
              <a:t> 16 (=&gt;</a:t>
            </a:r>
            <a:r>
              <a:rPr lang="sk-SK" dirty="0" err="1" smtClean="0"/>
              <a:t>Jn</a:t>
            </a:r>
            <a:r>
              <a:rPr lang="sk-SK" dirty="0" smtClean="0"/>
              <a:t> 6; </a:t>
            </a:r>
            <a:r>
              <a:rPr lang="sk-SK" dirty="0" err="1" smtClean="0"/>
              <a:t>Hebr</a:t>
            </a:r>
            <a:r>
              <a:rPr lang="sk-SK" dirty="0" smtClean="0"/>
              <a:t> 9,4; </a:t>
            </a:r>
            <a:r>
              <a:rPr lang="sk-SK" dirty="0" err="1" smtClean="0"/>
              <a:t>Zjv</a:t>
            </a:r>
            <a:r>
              <a:rPr lang="sk-SK" dirty="0" smtClean="0"/>
              <a:t> 2,17)</a:t>
            </a:r>
          </a:p>
          <a:p>
            <a:pPr lvl="1"/>
            <a:r>
              <a:rPr lang="sk-SK" dirty="0" smtClean="0"/>
              <a:t>chlieb pre Eliáša pri potoku </a:t>
            </a:r>
            <a:r>
              <a:rPr lang="sk-SK" dirty="0" err="1" smtClean="0"/>
              <a:t>Karit</a:t>
            </a:r>
            <a:r>
              <a:rPr lang="sk-SK" dirty="0" smtClean="0"/>
              <a:t> a </a:t>
            </a:r>
            <a:r>
              <a:rPr lang="sk-SK" dirty="0" smtClean="0"/>
              <a:t>v púšti (1 </a:t>
            </a:r>
            <a:r>
              <a:rPr lang="sk-SK" dirty="0" err="1" smtClean="0"/>
              <a:t>Kr</a:t>
            </a:r>
            <a:r>
              <a:rPr lang="sk-SK" dirty="0" smtClean="0"/>
              <a:t> 17,6 a 1 </a:t>
            </a:r>
            <a:r>
              <a:rPr lang="sk-SK" dirty="0" err="1" smtClean="0"/>
              <a:t>Kr</a:t>
            </a:r>
            <a:r>
              <a:rPr lang="sk-SK" dirty="0" smtClean="0"/>
              <a:t> 19,5-8)</a:t>
            </a:r>
          </a:p>
          <a:p>
            <a:pPr lvl="1"/>
            <a:endParaRPr lang="sk-SK" dirty="0" smtClean="0"/>
          </a:p>
          <a:p>
            <a:r>
              <a:rPr lang="sk-SK" b="1" dirty="0" smtClean="0"/>
              <a:t>Typológia</a:t>
            </a:r>
            <a:r>
              <a:rPr lang="sk-SK" dirty="0" smtClean="0"/>
              <a:t> nebeského chleba a Ježišovho chleba života (</a:t>
            </a:r>
            <a:r>
              <a:rPr lang="sk-SK" i="1" dirty="0" err="1" smtClean="0">
                <a:solidFill>
                  <a:srgbClr val="C00000"/>
                </a:solidFill>
              </a:rPr>
              <a:t>typos-antitypos</a:t>
            </a:r>
            <a:r>
              <a:rPr lang="sk-SK" dirty="0" smtClean="0"/>
              <a:t>)</a:t>
            </a:r>
          </a:p>
          <a:p>
            <a:pPr lvl="1"/>
            <a:r>
              <a:rPr lang="sk-SK" dirty="0"/>
              <a:t>Text Ex 16, 1-36  verzus </a:t>
            </a:r>
            <a:r>
              <a:rPr lang="sk-SK" dirty="0" err="1"/>
              <a:t>Jn</a:t>
            </a:r>
            <a:r>
              <a:rPr lang="sk-SK" dirty="0"/>
              <a:t> </a:t>
            </a:r>
            <a:r>
              <a:rPr lang="sk-SK" dirty="0" smtClean="0"/>
              <a:t>6,25-71</a:t>
            </a:r>
          </a:p>
          <a:p>
            <a:pPr marL="457200" lvl="1" indent="0">
              <a:buNone/>
            </a:pPr>
            <a:r>
              <a:rPr lang="sk-SK" dirty="0" smtClean="0"/>
              <a:t>(</a:t>
            </a:r>
            <a:r>
              <a:rPr lang="sk-SK" i="1" dirty="0" smtClean="0"/>
              <a:t>typológia</a:t>
            </a:r>
            <a:r>
              <a:rPr lang="sk-SK" i="1" dirty="0" smtClean="0">
                <a:solidFill>
                  <a:srgbClr val="100F0E"/>
                </a:solidFill>
              </a:rPr>
              <a:t> </a:t>
            </a:r>
            <a:r>
              <a:rPr lang="sk-SK" i="1" dirty="0">
                <a:solidFill>
                  <a:srgbClr val="100F0E"/>
                </a:solidFill>
              </a:rPr>
              <a:t>k</a:t>
            </a:r>
            <a:r>
              <a:rPr lang="en-US" i="1" dirty="0" err="1" smtClean="0">
                <a:solidFill>
                  <a:srgbClr val="100F0E"/>
                </a:solidFill>
              </a:rPr>
              <a:t>oordin</a:t>
            </a:r>
            <a:r>
              <a:rPr lang="sk-SK" i="1" dirty="0" smtClean="0">
                <a:solidFill>
                  <a:srgbClr val="100F0E"/>
                </a:solidFill>
              </a:rPr>
              <a:t>uje</a:t>
            </a:r>
            <a:r>
              <a:rPr lang="en-US" i="1" dirty="0" smtClean="0">
                <a:solidFill>
                  <a:srgbClr val="100F0E"/>
                </a:solidFill>
              </a:rPr>
              <a:t> </a:t>
            </a:r>
            <a:r>
              <a:rPr lang="sk-SK" i="1" dirty="0" smtClean="0">
                <a:solidFill>
                  <a:srgbClr val="100F0E"/>
                </a:solidFill>
              </a:rPr>
              <a:t>minulosť</a:t>
            </a:r>
            <a:r>
              <a:rPr lang="en-US" i="1" dirty="0" smtClean="0">
                <a:solidFill>
                  <a:srgbClr val="100F0E"/>
                </a:solidFill>
              </a:rPr>
              <a:t> </a:t>
            </a:r>
            <a:r>
              <a:rPr lang="en-US" i="1" dirty="0">
                <a:solidFill>
                  <a:srgbClr val="100F0E"/>
                </a:solidFill>
              </a:rPr>
              <a:t>a </a:t>
            </a:r>
            <a:r>
              <a:rPr lang="en-US" i="1" dirty="0" err="1">
                <a:solidFill>
                  <a:srgbClr val="100F0E"/>
                </a:solidFill>
              </a:rPr>
              <a:t>pr</a:t>
            </a:r>
            <a:r>
              <a:rPr lang="sk-SK" i="1" dirty="0" err="1" smtClean="0">
                <a:solidFill>
                  <a:srgbClr val="100F0E"/>
                </a:solidFill>
              </a:rPr>
              <a:t>ítomnosť</a:t>
            </a:r>
            <a:r>
              <a:rPr lang="en-US" i="1" dirty="0" smtClean="0">
                <a:solidFill>
                  <a:srgbClr val="100F0E"/>
                </a:solidFill>
              </a:rPr>
              <a:t> (</a:t>
            </a:r>
            <a:r>
              <a:rPr lang="sk-SK" i="1" dirty="0" smtClean="0">
                <a:solidFill>
                  <a:srgbClr val="100F0E"/>
                </a:solidFill>
              </a:rPr>
              <a:t>resp.</a:t>
            </a:r>
            <a:r>
              <a:rPr lang="en-US" i="1" dirty="0" smtClean="0">
                <a:solidFill>
                  <a:srgbClr val="100F0E"/>
                </a:solidFill>
              </a:rPr>
              <a:t> </a:t>
            </a:r>
            <a:r>
              <a:rPr lang="sk-SK" i="1" dirty="0" smtClean="0">
                <a:solidFill>
                  <a:srgbClr val="100F0E"/>
                </a:solidFill>
              </a:rPr>
              <a:t>budúcnosť</a:t>
            </a:r>
            <a:r>
              <a:rPr lang="en-US" i="1" dirty="0" smtClean="0">
                <a:solidFill>
                  <a:srgbClr val="100F0E"/>
                </a:solidFill>
              </a:rPr>
              <a:t>) </a:t>
            </a:r>
            <a:r>
              <a:rPr lang="sk-SK" i="1" dirty="0" smtClean="0">
                <a:solidFill>
                  <a:srgbClr val="100F0E"/>
                </a:solidFill>
              </a:rPr>
              <a:t>na základe podobností </a:t>
            </a:r>
            <a:r>
              <a:rPr lang="sk-SK" i="1" dirty="0">
                <a:solidFill>
                  <a:srgbClr val="100F0E"/>
                </a:solidFill>
              </a:rPr>
              <a:t>významných </a:t>
            </a:r>
            <a:r>
              <a:rPr lang="sk-SK" i="1" dirty="0" smtClean="0">
                <a:solidFill>
                  <a:srgbClr val="100F0E"/>
                </a:solidFill>
              </a:rPr>
              <a:t>osôb, udalostí </a:t>
            </a:r>
            <a:r>
              <a:rPr lang="sk-SK" i="1" dirty="0">
                <a:solidFill>
                  <a:srgbClr val="100F0E"/>
                </a:solidFill>
              </a:rPr>
              <a:t>a </a:t>
            </a:r>
            <a:r>
              <a:rPr lang="en-US" i="1" dirty="0">
                <a:solidFill>
                  <a:srgbClr val="100F0E"/>
                </a:solidFill>
              </a:rPr>
              <a:t>in</a:t>
            </a:r>
            <a:r>
              <a:rPr lang="sk-SK" i="1" dirty="0" err="1">
                <a:solidFill>
                  <a:srgbClr val="100F0E"/>
                </a:solidFill>
              </a:rPr>
              <a:t>štitúcií</a:t>
            </a:r>
            <a:r>
              <a:rPr lang="sk-SK" i="1" dirty="0">
                <a:solidFill>
                  <a:srgbClr val="100F0E"/>
                </a:solidFill>
              </a:rPr>
              <a:t> v </a:t>
            </a:r>
            <a:r>
              <a:rPr lang="sk-SK" i="1" dirty="0" smtClean="0">
                <a:solidFill>
                  <a:srgbClr val="100F0E"/>
                </a:solidFill>
              </a:rPr>
              <a:t>Písme</a:t>
            </a:r>
            <a:r>
              <a:rPr lang="sk-SK" dirty="0" smtClean="0">
                <a:solidFill>
                  <a:srgbClr val="100F0E"/>
                </a:solidFill>
              </a:rPr>
              <a:t>).</a:t>
            </a:r>
            <a:endParaRPr lang="sk-SK" sz="1800" dirty="0">
              <a:solidFill>
                <a:srgbClr val="100F0E"/>
              </a:solidFill>
            </a:endParaRPr>
          </a:p>
          <a:p>
            <a:pPr marL="457200" lvl="1" indent="0">
              <a:buNone/>
            </a:pPr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07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440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402384"/>
              </p:ext>
            </p:extLst>
          </p:nvPr>
        </p:nvGraphicFramePr>
        <p:xfrm>
          <a:off x="1676400" y="0"/>
          <a:ext cx="8686800" cy="670560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1711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Genezis</a:t>
                      </a:r>
                      <a:r>
                        <a:rPr kumimoji="0" lang="sk-SK" alt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sk-SK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sk-SK" alt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hebb" pitchFamily="2" charset="0"/>
                          <a:cs typeface="Times New Roman" pitchFamily="18" charset="0"/>
                        </a:rPr>
                        <a:t>tyviareB</a:t>
                      </a:r>
                      <a:r>
                        <a:rPr kumimoji="0" lang="sk-SK" alt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hebb" pitchFamily="2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sk-SK" alt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Stvorenie sveta a zasľúbenie zeme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ako „príbytku pre život“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Gn</a:t>
                      </a:r>
                      <a:r>
                        <a:rPr kumimoji="0" lang="sk-SK" altLang="sk-SK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49-50 </a:t>
                      </a:r>
                      <a:r>
                        <a:rPr kumimoji="0" lang="sk-SK" altLang="sk-SK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(záver):</a:t>
                      </a:r>
                      <a:endParaRPr kumimoji="0" lang="sk-SK" altLang="sk-S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Jakubovo </a:t>
                      </a:r>
                      <a:r>
                        <a:rPr kumimoji="0" lang="sk-SK" altLang="sk-S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požehnanie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 kmeňom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Jakubova </a:t>
                      </a:r>
                      <a:r>
                        <a:rPr kumimoji="0" lang="sk-SK" altLang="sk-S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smrť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Jakubov </a:t>
                      </a:r>
                      <a:r>
                        <a:rPr kumimoji="0" lang="sk-SK" altLang="sk-S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pohreb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 </a:t>
                      </a:r>
                      <a:r>
                        <a:rPr kumimoji="0" lang="sk-SK" altLang="sk-SK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Kanaáne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Deuteronómium </a:t>
                      </a:r>
                      <a:r>
                        <a:rPr kumimoji="0" lang="sk-SK" alt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hebb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hebb" pitchFamily="2" charset="0"/>
                          <a:cs typeface="Times New Roman" pitchFamily="18" charset="0"/>
                        </a:rPr>
                        <a:t>~yrIb'D&gt;h;</a:t>
                      </a:r>
                      <a:endParaRPr kumimoji="0" lang="sk-SK" altLang="sk-SK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Pokyny pre život v zasľúbenej zemi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Dt 33-34</a:t>
                      </a:r>
                      <a:r>
                        <a:rPr kumimoji="0" lang="sk-SK" altLang="sk-SK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(záver)</a:t>
                      </a: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Mojžišovo 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požehnanie 12 kmeňom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Mojžišova 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smrť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Mojžišov 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pohreb</a:t>
                      </a: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mimo </a:t>
                      </a:r>
                      <a:r>
                        <a:rPr kumimoji="0" lang="sk-SK" altLang="sk-SK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Kanaánu</a:t>
                      </a:r>
                      <a:endParaRPr kumimoji="0" lang="sk-SK" altLang="sk-SK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4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Exodus</a:t>
                      </a: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1-18</a:t>
                      </a:r>
                      <a:r>
                        <a:rPr kumimoji="0" lang="sk-SK" alt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sk-SK" alt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hebb" pitchFamily="2" charset="0"/>
                          <a:cs typeface="Times New Roman" pitchFamily="18" charset="0"/>
                        </a:rPr>
                        <a:t>tAmv</a:t>
                      </a:r>
                      <a:r>
                        <a:rPr kumimoji="0" lang="sk-SK" alt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hebb" pitchFamily="2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sk-SK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1-16: </a:t>
                      </a:r>
                      <a:r>
                        <a:rPr kumimoji="0" lang="sk-SK" altLang="sk-SK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 Egyptu pod Sinaj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cez </a:t>
                      </a:r>
                      <a:r>
                        <a:rPr kumimoji="0" lang="sk-SK" altLang="sk-S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púšť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12: </a:t>
                      </a:r>
                      <a:r>
                        <a:rPr kumimoji="0" lang="sk-SK" altLang="sk-S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Pesach</a:t>
                      </a:r>
                      <a:endParaRPr kumimoji="0" lang="sk-SK" altLang="sk-S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16: Manna a prepelice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17: Voda zo skaly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18: Ustanovenie úradov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32: </a:t>
                      </a:r>
                      <a:r>
                        <a:rPr kumimoji="0" lang="sk-SK" altLang="sk-SK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Modloslužba („</a:t>
                      </a:r>
                      <a:r>
                        <a:rPr kumimoji="0" lang="sk-SK" altLang="sk-SK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Baal</a:t>
                      </a:r>
                      <a:r>
                        <a:rPr kumimoji="0" lang="sk-SK" altLang="sk-SK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“)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1-15.17: Nepriatelia (faraón a </a:t>
                      </a:r>
                      <a:r>
                        <a:rPr kumimoji="0" lang="sk-SK" altLang="sk-S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Amalekiti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- - - - - - - - - - - - - - - - - - - - - - - - - - - </a:t>
                      </a:r>
                      <a:r>
                        <a:rPr kumimoji="0" lang="sk-SK" altLang="sk-SK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Nebezpečenstvá</a:t>
                      </a:r>
                      <a:endParaRPr kumimoji="0" lang="sk-SK" altLang="sk-SK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Zvonka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                                   </a:t>
                      </a:r>
                      <a:r>
                        <a:rPr kumimoji="0" lang="sk-SK" altLang="sk-SK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sk-SK" altLang="sk-SK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zvnútra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Faraón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             „</a:t>
                      </a:r>
                      <a:r>
                        <a:rPr kumimoji="0" lang="sk-SK" altLang="sk-S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reptanie ľudu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“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Amalekiti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kumimoji="0" lang="sk-SK" altLang="sk-S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modloslužba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- - - - - - - - - - - - - - - - - - - - - - - - - - -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Šesť správ o presune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sk-SK" altLang="sk-SK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„odišli...utáborili sa“</a:t>
                      </a: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12,37; 13,20; 14,1n; 15,22; 16,1; 17,1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alt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Numeri 10-36 </a:t>
                      </a:r>
                      <a:r>
                        <a:rPr kumimoji="0" lang="sk-SK" alt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hebb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hebb" pitchFamily="2" charset="0"/>
                          <a:cs typeface="Times New Roman" pitchFamily="18" charset="0"/>
                        </a:rPr>
                        <a:t>rBed;y&gt;w:;</a:t>
                      </a: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10-36: </a:t>
                      </a:r>
                      <a:r>
                        <a:rPr kumimoji="0" lang="sk-SK" altLang="sk-SK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Od Sinaja do Moabu</a:t>
                      </a: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(k hranici Izraela)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9, 1-14: Pesach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11: Manna a prepelice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20: Voda zo skaly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11: Ustanovenie úradov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25: </a:t>
                      </a:r>
                      <a:r>
                        <a:rPr kumimoji="0" lang="sk-SK" altLang="sk-SK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Modloslužba („Baal“)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21-24.31: Nepriatelia (Moabčania, Madiánčania)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- - - - - - - - - - - - - - - - - - - - - - - - - - - 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Nebezpečenstvá</a:t>
                      </a:r>
                      <a:endParaRPr kumimoji="0" lang="sk-SK" altLang="sk-SK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zvnútra</a:t>
                      </a: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                                          </a:t>
                      </a:r>
                      <a:r>
                        <a:rPr kumimoji="0" lang="sk-SK" altLang="sk-SK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zvonka</a:t>
                      </a:r>
                      <a:r>
                        <a:rPr kumimoji="0" lang="sk-SK" altLang="sk-SK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  <a:endParaRPr kumimoji="0" lang="sk-SK" alt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„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reptanie ľudu</a:t>
                      </a: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“                            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Moabčania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modloslužba</a:t>
                      </a: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Madiánčania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- - - - - - - - - - - - - - - - - - - - - - - - - - - 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Šesť správ o presune</a:t>
                      </a: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sk-SK" altLang="sk-SK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„odišli...utáborili sa“</a:t>
                      </a: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10,12; 20,1; 20,22; 21,10-11; 22,1; 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9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Exodus</a:t>
                      </a:r>
                      <a:r>
                        <a:rPr kumimoji="0" lang="sk-SK" altLang="sk-S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19-40</a:t>
                      </a: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19-24 Zjavenie Tóry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(10 prikázaní a </a:t>
                      </a:r>
                      <a:r>
                        <a:rPr kumimoji="0" lang="sk-SK" altLang="sk-S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Kniha zmluvy</a:t>
                      </a: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24-31.35-40: zriadenie svätyne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(budovateľské pokyny)</a:t>
                      </a: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Levitikus</a:t>
                      </a:r>
                      <a:r>
                        <a:rPr kumimoji="0" lang="sk-SK" altLang="sk-S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k-SK" alt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hebb" pitchFamily="2" charset="0"/>
                          <a:cs typeface="Times New Roman" pitchFamily="18" charset="0"/>
                        </a:rPr>
                        <a:t>ar'q.Yiw</a:t>
                      </a:r>
                      <a:r>
                        <a:rPr kumimoji="0" lang="sk-SK" alt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hebb" pitchFamily="2" charset="0"/>
                          <a:cs typeface="Times New Roman" pitchFamily="18" charset="0"/>
                        </a:rPr>
                        <a:t>:</a:t>
                      </a:r>
                      <a:endParaRPr kumimoji="0" lang="sk-SK" alt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„Domový poriadok“ a teológia svätyne: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SVÄTÝ BOH V STREDE  ĽUDU, KTORÝ SA MÁ POSVÄCOVAŤ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Stred kompozície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Lv 16 (</a:t>
                      </a:r>
                      <a:r>
                        <a:rPr kumimoji="0" lang="sk-SK" altLang="sk-S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jôm kippur</a:t>
                      </a: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Stretnutie s Bohom </a:t>
                      </a:r>
                      <a:r>
                        <a:rPr kumimoji="0" lang="sk-SK" altLang="sk-S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zľutovania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Numeri</a:t>
                      </a:r>
                      <a:r>
                        <a:rPr kumimoji="0" lang="sk-SK" alt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 1,1-10,10</a:t>
                      </a: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sk-SK" alt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1-10 Izrael ako sväté spoločenstvo žijúce v tábore (organizačné pokyny)</a:t>
                      </a:r>
                      <a:r>
                        <a:rPr kumimoji="0" lang="sk-SK" alt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7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89" y="1825625"/>
            <a:ext cx="8233834" cy="4322763"/>
          </a:xfr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99253"/>
            <a:ext cx="87510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Manna</a:t>
            </a:r>
            <a:r>
              <a:rPr kumimoji="0" lang="sk-SK" altLang="sk-SK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</a:t>
            </a: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nebesk</a:t>
            </a:r>
            <a:r>
              <a:rPr lang="sk-SK" altLang="sk-SK" sz="1800" b="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é obilie (Ž 78,24); chlieb mocných (Ž 78,25); </a:t>
            </a: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anjelský chlieb (</a:t>
            </a:r>
            <a:r>
              <a:rPr kumimoji="0" lang="sk-SK" altLang="sk-SK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Múd</a:t>
            </a: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16,20); chlieb z neba (Ž 78,24; </a:t>
            </a:r>
            <a:r>
              <a:rPr kumimoji="0" lang="sk-SK" altLang="sk-SK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Jn</a:t>
            </a: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6,32);</a:t>
            </a:r>
            <a:r>
              <a:rPr kumimoji="0" lang="sk-SK" altLang="sk-SK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sk-SK" altLang="sk-SK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k-SK" altLang="sk-SK" sz="1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Eucharistia</a:t>
            </a:r>
            <a:r>
              <a:rPr kumimoji="0" lang="sk-SK" altLang="sk-SK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chlieb života (</a:t>
            </a:r>
            <a:r>
              <a:rPr kumimoji="0" lang="sk-SK" altLang="sk-SK" sz="18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Jn</a:t>
            </a:r>
            <a:r>
              <a:rPr kumimoji="0" lang="sk-SK" altLang="sk-SK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6,35); Boží chlieb (</a:t>
            </a:r>
            <a:r>
              <a:rPr kumimoji="0" lang="sk-SK" altLang="sk-SK" sz="18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Jn</a:t>
            </a:r>
            <a:r>
              <a:rPr kumimoji="0" lang="sk-SK" altLang="sk-SK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6,33); </a:t>
            </a: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skrytá manna (</a:t>
            </a:r>
            <a:r>
              <a:rPr kumimoji="0" lang="sk-SK" altLang="sk-SK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Zjv</a:t>
            </a: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</a:t>
            </a:r>
            <a:r>
              <a:rPr kumimoji="0" lang="en-US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,17</a:t>
            </a: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); „liek nesmrteľnosti“</a:t>
            </a: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(sv. Ignác </a:t>
            </a:r>
            <a:r>
              <a:rPr kumimoji="0" lang="sk-SK" altLang="sk-SK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Antiochijský</a:t>
            </a: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64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7221"/>
            <a:ext cx="9624250" cy="695739"/>
          </a:xfrm>
        </p:spPr>
        <p:txBody>
          <a:bodyPr/>
          <a:lstStyle/>
          <a:p>
            <a:pPr algn="ctr"/>
            <a:r>
              <a:rPr lang="sk-SK" dirty="0" err="1" smtClean="0"/>
              <a:t>Jn</a:t>
            </a:r>
            <a:r>
              <a:rPr lang="sk-SK" dirty="0" smtClean="0"/>
              <a:t> </a:t>
            </a:r>
            <a:r>
              <a:rPr lang="sk-SK" dirty="0" smtClean="0"/>
              <a:t>6,22-71 (načítať si stať)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731521"/>
            <a:ext cx="10384402" cy="5417326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Ježiš, jeho osoba pravý chlieb z neba </a:t>
            </a:r>
            <a:r>
              <a:rPr lang="sk-SK" dirty="0" smtClean="0"/>
              <a:t>(6,22-51) – </a:t>
            </a:r>
            <a:r>
              <a:rPr lang="sk-SK" sz="2000" b="1" dirty="0" smtClean="0"/>
              <a:t>ľud chce byť s Ježišom, </a:t>
            </a:r>
          </a:p>
          <a:p>
            <a:pPr marL="0" indent="0">
              <a:buNone/>
            </a:pPr>
            <a:r>
              <a:rPr lang="sk-SK" sz="2000" b="1" dirty="0"/>
              <a:t>	</a:t>
            </a:r>
            <a:r>
              <a:rPr lang="sk-SK" sz="2000" b="1" dirty="0" smtClean="0"/>
              <a:t>					ktorý je už na druhom brehu mora</a:t>
            </a:r>
          </a:p>
          <a:p>
            <a:pPr marL="0" indent="0">
              <a:buNone/>
            </a:pPr>
            <a:r>
              <a:rPr lang="sk-SK" sz="2000" dirty="0" smtClean="0"/>
              <a:t>				(„</a:t>
            </a:r>
            <a:r>
              <a:rPr lang="sk-SK" sz="2000" i="1" dirty="0" smtClean="0"/>
              <a:t>Nezháňajte </a:t>
            </a:r>
            <a:r>
              <a:rPr lang="sk-SK" sz="2000" i="1" dirty="0"/>
              <a:t>sa za pominuteľným pokrmom, ale za pokrmom, </a:t>
            </a:r>
            <a:endParaRPr lang="sk-SK" sz="2000" i="1" dirty="0" smtClean="0"/>
          </a:p>
          <a:p>
            <a:pPr marL="0" indent="0">
              <a:buNone/>
            </a:pPr>
            <a:r>
              <a:rPr lang="sk-SK" sz="2000" i="1" dirty="0"/>
              <a:t>	</a:t>
            </a:r>
            <a:r>
              <a:rPr lang="sk-SK" sz="2000" i="1" dirty="0" smtClean="0"/>
              <a:t>			ktorý </a:t>
            </a:r>
            <a:r>
              <a:rPr lang="sk-SK" sz="2000" i="1" dirty="0"/>
              <a:t>ostáva pre večný život, a ten vám dá Syn človeka. Lebo </a:t>
            </a:r>
            <a:r>
              <a:rPr lang="sk-SK" sz="2000" i="1" dirty="0" smtClean="0"/>
              <a:t>					jeho </a:t>
            </a:r>
            <a:r>
              <a:rPr lang="sk-SK" sz="2000" i="1" dirty="0"/>
              <a:t>označil Otec, Boh, svojou pečaťou."</a:t>
            </a:r>
            <a:r>
              <a:rPr lang="sk-SK" sz="2000" dirty="0"/>
              <a:t> </a:t>
            </a:r>
            <a:r>
              <a:rPr lang="en-US" sz="2000" dirty="0" smtClean="0"/>
              <a:t>J</a:t>
            </a:r>
            <a:r>
              <a:rPr lang="sk-SK" sz="2000" dirty="0" smtClean="0"/>
              <a:t>n </a:t>
            </a:r>
            <a:r>
              <a:rPr lang="en-US" sz="2000" dirty="0" smtClean="0"/>
              <a:t>6</a:t>
            </a:r>
            <a:r>
              <a:rPr lang="sk-SK" sz="2000" dirty="0" smtClean="0"/>
              <a:t>,</a:t>
            </a:r>
            <a:r>
              <a:rPr lang="en-US" sz="2000" dirty="0" smtClean="0"/>
              <a:t>27</a:t>
            </a:r>
            <a:r>
              <a:rPr lang="sk-SK" sz="2000" dirty="0" smtClean="0"/>
              <a:t>)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rgbClr val="C00000"/>
                </a:solidFill>
              </a:rPr>
              <a:t>Viera a Eucharistia </a:t>
            </a:r>
            <a:r>
              <a:rPr lang="sk-SK" dirty="0" smtClean="0"/>
              <a:t>(</a:t>
            </a:r>
            <a:r>
              <a:rPr lang="sk-SK" dirty="0" smtClean="0"/>
              <a:t>6,52-59) </a:t>
            </a:r>
            <a:r>
              <a:rPr lang="sk-SK" b="1" dirty="0" smtClean="0"/>
              <a:t>– </a:t>
            </a:r>
            <a:r>
              <a:rPr lang="sk-SK" sz="2200" b="1" dirty="0" smtClean="0"/>
              <a:t>je to reálny pokrm a nápoj pre večný život</a:t>
            </a:r>
          </a:p>
          <a:p>
            <a:pPr marL="0" indent="0">
              <a:buNone/>
            </a:pPr>
            <a:r>
              <a:rPr lang="sk-SK" dirty="0" smtClean="0"/>
              <a:t>		                              (</a:t>
            </a:r>
            <a:r>
              <a:rPr lang="sk-SK" sz="2000" i="1" dirty="0"/>
              <a:t>Ak nebudete jesť telo Syna človeka a piť jeho krv, nebudete mať </a:t>
            </a:r>
            <a:r>
              <a:rPr lang="sk-SK" sz="2000" i="1" dirty="0" smtClean="0"/>
              <a:t>				v sebe </a:t>
            </a:r>
            <a:r>
              <a:rPr lang="sk-SK" sz="2000" i="1" dirty="0"/>
              <a:t>život</a:t>
            </a:r>
            <a:r>
              <a:rPr lang="sk-SK" sz="2000" i="1" dirty="0" smtClean="0"/>
              <a:t>.</a:t>
            </a:r>
            <a:r>
              <a:rPr lang="en-US" sz="2000" i="1" dirty="0" smtClean="0"/>
              <a:t> </a:t>
            </a:r>
            <a:r>
              <a:rPr lang="sk-SK" sz="2000" i="1" dirty="0" smtClean="0"/>
              <a:t>Kto </a:t>
            </a:r>
            <a:r>
              <a:rPr lang="sk-SK" sz="2000" i="1" dirty="0"/>
              <a:t>je </a:t>
            </a:r>
            <a:r>
              <a:rPr lang="sk-SK" sz="2000" i="1" dirty="0" smtClean="0"/>
              <a:t>/</a:t>
            </a:r>
            <a:r>
              <a:rPr lang="el-GR" sz="2000" dirty="0"/>
              <a:t> </a:t>
            </a:r>
            <a:r>
              <a:rPr lang="el-GR" sz="1800" b="1" dirty="0">
                <a:latin typeface="SBL Greek" panose="02000000000000000000" pitchFamily="2" charset="0"/>
                <a:ea typeface="SBL Greek" panose="02000000000000000000" pitchFamily="2" charset="0"/>
              </a:rPr>
              <a:t>ὁ </a:t>
            </a:r>
            <a:r>
              <a:rPr lang="el-GR" sz="1800" b="1" dirty="0" smtClean="0">
                <a:latin typeface="SBL Greek" panose="02000000000000000000" pitchFamily="2" charset="0"/>
                <a:ea typeface="SBL Greek" panose="02000000000000000000" pitchFamily="2" charset="0"/>
              </a:rPr>
              <a:t>τρώγων</a:t>
            </a:r>
            <a:r>
              <a:rPr lang="sk-SK" sz="1800" b="1" dirty="0" smtClean="0">
                <a:latin typeface="SBL Greek" panose="02000000000000000000" pitchFamily="2" charset="0"/>
                <a:ea typeface="SBL Greek" panose="02000000000000000000" pitchFamily="2" charset="0"/>
              </a:rPr>
              <a:t>=</a:t>
            </a:r>
            <a:r>
              <a:rPr lang="sk-SK" sz="2000" i="1" dirty="0" smtClean="0"/>
              <a:t>kto žuje/ moje </a:t>
            </a:r>
            <a:r>
              <a:rPr lang="sk-SK" sz="2000" i="1" dirty="0"/>
              <a:t>telo a pije moju krv, </a:t>
            </a:r>
            <a:r>
              <a:rPr lang="sk-SK" sz="2000" i="1" dirty="0" smtClean="0"/>
              <a:t>				má večný </a:t>
            </a:r>
            <a:r>
              <a:rPr lang="sk-SK" sz="2000" i="1" dirty="0"/>
              <a:t>život </a:t>
            </a:r>
            <a:r>
              <a:rPr lang="sk-SK" sz="2000" i="1" dirty="0" smtClean="0"/>
              <a:t>a ja ho </a:t>
            </a:r>
            <a:r>
              <a:rPr lang="sk-SK" sz="2000" i="1" dirty="0"/>
              <a:t>vzkriesim v posledný </a:t>
            </a:r>
            <a:r>
              <a:rPr lang="sk-SK" sz="2000" i="1" dirty="0" smtClean="0"/>
              <a:t>deň </a:t>
            </a:r>
            <a:r>
              <a:rPr lang="sk-SK" sz="2000" dirty="0" err="1" smtClean="0"/>
              <a:t>Jn</a:t>
            </a:r>
            <a:r>
              <a:rPr lang="sk-SK" sz="2000" dirty="0" smtClean="0"/>
              <a:t> </a:t>
            </a:r>
            <a:r>
              <a:rPr lang="en-US" sz="2000" dirty="0" smtClean="0"/>
              <a:t>6</a:t>
            </a:r>
            <a:r>
              <a:rPr lang="sk-SK" sz="2000" dirty="0" smtClean="0"/>
              <a:t>,</a:t>
            </a:r>
            <a:r>
              <a:rPr lang="en-US" sz="2000" dirty="0" smtClean="0"/>
              <a:t>53-54</a:t>
            </a:r>
            <a:r>
              <a:rPr lang="en-US" dirty="0" smtClean="0"/>
              <a:t>)</a:t>
            </a:r>
            <a:endParaRPr lang="sk-SK" dirty="0" smtClean="0"/>
          </a:p>
          <a:p>
            <a:pPr>
              <a:lnSpc>
                <a:spcPct val="100000"/>
              </a:lnSpc>
            </a:pPr>
            <a:endParaRPr lang="sk-SK" sz="2000" dirty="0" smtClean="0"/>
          </a:p>
          <a:p>
            <a:r>
              <a:rPr lang="sk-SK" b="1" dirty="0" smtClean="0">
                <a:solidFill>
                  <a:srgbClr val="C00000"/>
                </a:solidFill>
              </a:rPr>
              <a:t>Kríza  v kruhu učeníkov </a:t>
            </a:r>
            <a:r>
              <a:rPr lang="sk-SK" dirty="0" smtClean="0"/>
              <a:t>(6,60-71) – </a:t>
            </a:r>
            <a:r>
              <a:rPr lang="sk-SK" sz="2000" b="1" dirty="0" smtClean="0"/>
              <a:t>pohoršenie potláča viera v Ježiša a jeho </a:t>
            </a:r>
            <a:r>
              <a:rPr lang="sk-SK" sz="2000" b="1" dirty="0"/>
              <a:t>slovo </a:t>
            </a:r>
            <a:endParaRPr lang="sk-SK" sz="2000" b="1" dirty="0" smtClean="0"/>
          </a:p>
          <a:p>
            <a:pPr marL="0" indent="0">
              <a:buNone/>
            </a:pPr>
            <a:r>
              <a:rPr lang="sk-SK" sz="2000" b="1" dirty="0"/>
              <a:t>	</a:t>
            </a:r>
            <a:r>
              <a:rPr lang="sk-SK" sz="2000" b="1" dirty="0" smtClean="0"/>
              <a:t>				</a:t>
            </a:r>
            <a:r>
              <a:rPr lang="sk-SK" sz="2000" dirty="0" smtClean="0"/>
              <a:t>(</a:t>
            </a:r>
            <a:r>
              <a:rPr lang="sk-SK" sz="2000" i="1" dirty="0" smtClean="0"/>
              <a:t>"</a:t>
            </a:r>
            <a:r>
              <a:rPr lang="sk-SK" sz="2000" i="1" dirty="0"/>
              <a:t>Pane, a ku komu by sme išli? Ty máš</a:t>
            </a:r>
            <a:endParaRPr lang="sk-SK" sz="2000" i="1" dirty="0" smtClean="0"/>
          </a:p>
          <a:p>
            <a:pPr marL="0" indent="0">
              <a:buNone/>
            </a:pPr>
            <a:r>
              <a:rPr lang="sk-SK" sz="2000" i="1" dirty="0" smtClean="0"/>
              <a:t>					slová </a:t>
            </a:r>
            <a:r>
              <a:rPr lang="sk-SK" sz="2000" i="1" dirty="0"/>
              <a:t>večného života</a:t>
            </a:r>
            <a:r>
              <a:rPr lang="sk-SK" sz="2000" i="1" dirty="0" smtClean="0"/>
              <a:t>. </a:t>
            </a:r>
            <a:r>
              <a:rPr lang="pl-PL" sz="2000" i="1" dirty="0"/>
              <a:t>A my </a:t>
            </a:r>
            <a:r>
              <a:rPr lang="pl-PL" sz="2000" i="1" dirty="0" smtClean="0"/>
              <a:t> </a:t>
            </a:r>
            <a:r>
              <a:rPr lang="pl-PL" sz="2000" i="1" dirty="0"/>
              <a:t>sme uverili a </a:t>
            </a:r>
            <a:endParaRPr lang="pl-PL" sz="2000" i="1" dirty="0" smtClean="0"/>
          </a:p>
          <a:p>
            <a:pPr marL="0" indent="0">
              <a:buNone/>
            </a:pPr>
            <a:r>
              <a:rPr lang="pl-PL" sz="2000" i="1" dirty="0"/>
              <a:t> </a:t>
            </a:r>
            <a:r>
              <a:rPr lang="pl-PL" sz="2000" i="1" dirty="0" smtClean="0"/>
              <a:t>                                                                                          spoznali</a:t>
            </a:r>
            <a:r>
              <a:rPr lang="pl-PL" sz="2000" i="1" dirty="0"/>
              <a:t>, že ty si Boží Svätý</a:t>
            </a:r>
            <a:r>
              <a:rPr lang="pl-PL" sz="2000" i="1" dirty="0" smtClean="0"/>
              <a:t>.”</a:t>
            </a:r>
            <a:r>
              <a:rPr lang="sk-SK" sz="2000" dirty="0" smtClean="0"/>
              <a:t> </a:t>
            </a:r>
            <a:r>
              <a:rPr lang="en-US" sz="2000" dirty="0" smtClean="0"/>
              <a:t>J</a:t>
            </a:r>
            <a:r>
              <a:rPr lang="sk-SK" sz="2000" dirty="0" smtClean="0"/>
              <a:t>n</a:t>
            </a:r>
            <a:r>
              <a:rPr lang="en-US" sz="2000" dirty="0" smtClean="0"/>
              <a:t> 6</a:t>
            </a:r>
            <a:r>
              <a:rPr lang="sk-SK" sz="2000" dirty="0"/>
              <a:t>,</a:t>
            </a:r>
            <a:r>
              <a:rPr lang="en-US" sz="2000" dirty="0" smtClean="0"/>
              <a:t>68-69</a:t>
            </a:r>
            <a:r>
              <a:rPr lang="sk-SK" sz="2000" dirty="0" smtClean="0"/>
              <a:t>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031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758"/>
            <a:ext cx="9624250" cy="640079"/>
          </a:xfrm>
        </p:spPr>
        <p:txBody>
          <a:bodyPr/>
          <a:lstStyle/>
          <a:p>
            <a:pPr algn="ctr"/>
            <a:r>
              <a:rPr lang="sk-SK" dirty="0" smtClean="0"/>
              <a:t>Typológia manny a Eucharistie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172695"/>
              </p:ext>
            </p:extLst>
          </p:nvPr>
        </p:nvGraphicFramePr>
        <p:xfrm>
          <a:off x="504908" y="711643"/>
          <a:ext cx="11008581" cy="613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67"/>
                <a:gridCol w="4366578"/>
                <a:gridCol w="6313336"/>
              </a:tblGrid>
              <a:tr h="446738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Manna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Eucharistia</a:t>
                      </a:r>
                      <a:endParaRPr lang="sk-SK" dirty="0"/>
                    </a:p>
                  </a:txBody>
                  <a:tcPr/>
                </a:tc>
              </a:tr>
              <a:tr h="990299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1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Trvalý zázrak </a:t>
                      </a:r>
                      <a:r>
                        <a:rPr lang="sk-SK" b="0" dirty="0" smtClean="0"/>
                        <a:t>na</a:t>
                      </a:r>
                      <a:r>
                        <a:rPr lang="sk-SK" b="0" baseline="0" dirty="0" smtClean="0"/>
                        <a:t> </a:t>
                      </a:r>
                      <a:r>
                        <a:rPr lang="sk-SK" dirty="0" smtClean="0"/>
                        <a:t>púť púšťou po vyslobodení ľudu z Egypta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dirty="0" smtClean="0"/>
                        <a:t>(Ex 16; Nm 11, </a:t>
                      </a:r>
                      <a:r>
                        <a:rPr lang="sk-SK" dirty="0" err="1" smtClean="0"/>
                        <a:t>Dt</a:t>
                      </a:r>
                      <a:r>
                        <a:rPr lang="sk-SK" dirty="0" smtClean="0"/>
                        <a:t> 8; </a:t>
                      </a:r>
                      <a:r>
                        <a:rPr lang="sk-SK" dirty="0" err="1" smtClean="0"/>
                        <a:t>Joz</a:t>
                      </a:r>
                      <a:r>
                        <a:rPr lang="sk-SK" dirty="0" smtClean="0"/>
                        <a:t> 5)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„Vezmite a jedzte... </a:t>
                      </a:r>
                      <a:r>
                        <a:rPr lang="sk-SK" b="1" dirty="0" smtClean="0"/>
                        <a:t>Toto robte</a:t>
                      </a:r>
                      <a:r>
                        <a:rPr lang="sk-SK" b="1" baseline="0" dirty="0" smtClean="0"/>
                        <a:t> </a:t>
                      </a:r>
                      <a:r>
                        <a:rPr lang="sk-SK" baseline="0" dirty="0" smtClean="0"/>
                        <a:t>/</a:t>
                      </a:r>
                      <a:r>
                        <a:rPr lang="sk-SK" i="1" baseline="0" dirty="0" smtClean="0"/>
                        <a:t>opakovane</a:t>
                      </a:r>
                      <a:r>
                        <a:rPr lang="sk-SK" baseline="0" dirty="0" smtClean="0"/>
                        <a:t> -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SBL Greek" panose="02000000000000000000" pitchFamily="2" charset="0"/>
                          <a:ea typeface="SBL Greek" panose="02000000000000000000" pitchFamily="2" charset="0"/>
                          <a:cs typeface="+mn-cs"/>
                        </a:rPr>
                        <a:t>τοῦτο ποιεῖτε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11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baseline="0" dirty="0" smtClean="0"/>
                        <a:t>/</a:t>
                      </a:r>
                      <a:r>
                        <a:rPr lang="sk-SK" dirty="0" smtClean="0"/>
                        <a:t> na moju </a:t>
                      </a:r>
                      <a:r>
                        <a:rPr lang="sk-SK" b="1" dirty="0" smtClean="0"/>
                        <a:t>pamiatku</a:t>
                      </a:r>
                      <a:r>
                        <a:rPr lang="sk-SK" dirty="0" smtClean="0"/>
                        <a:t>“ (pravidelná účasť </a:t>
                      </a:r>
                      <a:r>
                        <a:rPr lang="sk-SK" baseline="0" dirty="0" smtClean="0"/>
                        <a:t>a prijímanie E. </a:t>
                      </a:r>
                      <a:r>
                        <a:rPr lang="sk-SK" dirty="0" smtClean="0"/>
                        <a:t>po </a:t>
                      </a:r>
                      <a:r>
                        <a:rPr lang="sk-SK" baseline="0" dirty="0" smtClean="0"/>
                        <a:t>vyslobodení z hriechov)</a:t>
                      </a:r>
                      <a:endParaRPr lang="sk-SK" dirty="0"/>
                    </a:p>
                  </a:txBody>
                  <a:tcPr/>
                </a:tc>
              </a:tr>
              <a:tr h="659154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2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Je reakciou</a:t>
                      </a:r>
                      <a:r>
                        <a:rPr lang="sk-SK" baseline="0" dirty="0" smtClean="0"/>
                        <a:t> na </a:t>
                      </a:r>
                      <a:r>
                        <a:rPr lang="sk-SK" b="1" baseline="0" dirty="0" smtClean="0"/>
                        <a:t>h</a:t>
                      </a:r>
                      <a:r>
                        <a:rPr lang="sk-SK" b="1" dirty="0" smtClean="0"/>
                        <a:t>lad</a:t>
                      </a:r>
                      <a:r>
                        <a:rPr lang="sk-SK" dirty="0" smtClean="0"/>
                        <a:t> a reptanie ľudu (Ex 16,2)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Túžba ľudí byť s Ježišom a mať dostatok jeho chleba vedie Ježiša k darovaniu seba (</a:t>
                      </a:r>
                      <a:r>
                        <a:rPr lang="sk-SK" dirty="0" err="1" smtClean="0"/>
                        <a:t>Jn</a:t>
                      </a:r>
                      <a:r>
                        <a:rPr lang="sk-SK" dirty="0" smtClean="0"/>
                        <a:t> 6,26-27)</a:t>
                      </a:r>
                      <a:endParaRPr lang="sk-SK" dirty="0"/>
                    </a:p>
                  </a:txBody>
                  <a:tcPr/>
                </a:tc>
              </a:tr>
              <a:tr h="659154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3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„chlieb z neba“ v </a:t>
                      </a:r>
                      <a:r>
                        <a:rPr lang="sk-SK" b="1" dirty="0" smtClean="0"/>
                        <a:t>núdzi púšte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nekvasený </a:t>
                      </a:r>
                      <a:r>
                        <a:rPr lang="sk-SK" dirty="0" err="1" smtClean="0"/>
                        <a:t>pesachový</a:t>
                      </a:r>
                      <a:r>
                        <a:rPr lang="sk-SK" dirty="0" smtClean="0"/>
                        <a:t> chlieb sa stáva v predvečer utrpenia telom Pána</a:t>
                      </a:r>
                      <a:endParaRPr lang="sk-SK" dirty="0"/>
                    </a:p>
                  </a:txBody>
                  <a:tcPr/>
                </a:tc>
              </a:tr>
              <a:tr h="659154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4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Jej </a:t>
                      </a:r>
                      <a:r>
                        <a:rPr lang="sk-SK" b="1" dirty="0" smtClean="0"/>
                        <a:t>pôvod</a:t>
                      </a:r>
                      <a:r>
                        <a:rPr lang="sk-SK" baseline="0" dirty="0" smtClean="0"/>
                        <a:t> od Boha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Ježiš</a:t>
                      </a:r>
                      <a:r>
                        <a:rPr lang="sk-SK" baseline="0" dirty="0" smtClean="0"/>
                        <a:t> – Boží Syn, prišiel zhora („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Boží chlieb je ten, ktorý zostúpil z neba a dáva svetu život"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r>
                        <a:rPr lang="sk-SK" baseline="0" dirty="0" smtClean="0"/>
                        <a:t>)</a:t>
                      </a:r>
                      <a:endParaRPr lang="sk-SK" dirty="0"/>
                    </a:p>
                  </a:txBody>
                  <a:tcPr/>
                </a:tc>
              </a:tr>
              <a:tr h="446738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5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aseline="0" dirty="0" smtClean="0"/>
                        <a:t>S</a:t>
                      </a:r>
                      <a:r>
                        <a:rPr lang="sk-SK" dirty="0" smtClean="0"/>
                        <a:t>prostredkovaná </a:t>
                      </a:r>
                      <a:r>
                        <a:rPr lang="sk-SK" b="1" dirty="0" smtClean="0"/>
                        <a:t>vodcami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Ježiš</a:t>
                      </a:r>
                      <a:r>
                        <a:rPr lang="sk-SK" baseline="0" dirty="0" smtClean="0"/>
                        <a:t> sám vyzve „toto robte na moju pamiatku“</a:t>
                      </a:r>
                      <a:endParaRPr lang="sk-SK" dirty="0"/>
                    </a:p>
                  </a:txBody>
                  <a:tcPr/>
                </a:tc>
              </a:tr>
              <a:tr h="694859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6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Pravidlá zberu </a:t>
                      </a:r>
                      <a:r>
                        <a:rPr lang="sk-SK" dirty="0" smtClean="0"/>
                        <a:t>manny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 prijatie E. je potrebná viera a milosť: </a:t>
                      </a:r>
                      <a:r>
                        <a:rPr lang="pl-PL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„Lebo kto je a pije, a nerozoznáva telo, ten si je a pije odsúdenie”</a:t>
                      </a: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11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k-SK" dirty="0"/>
                    </a:p>
                  </a:txBody>
                  <a:tcPr/>
                </a:tc>
              </a:tr>
              <a:tr h="446738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7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Odloženie</a:t>
                      </a:r>
                      <a:r>
                        <a:rPr lang="sk-SK" dirty="0" smtClean="0"/>
                        <a:t> manny </a:t>
                      </a:r>
                      <a:r>
                        <a:rPr lang="sk-SK" baseline="0" dirty="0" smtClean="0"/>
                        <a:t>v arche zmluvy </a:t>
                      </a:r>
                      <a:r>
                        <a:rPr lang="sk-SK" dirty="0" smtClean="0"/>
                        <a:t>v stánku</a:t>
                      </a:r>
                      <a:r>
                        <a:rPr lang="sk-SK" baseline="0" dirty="0" smtClean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[</a:t>
                      </a:r>
                      <a:r>
                        <a:rPr lang="sk-SK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Neskoršie odkladanie E. v svätostánku kostolov a jej</a:t>
                      </a:r>
                      <a:r>
                        <a:rPr lang="sk-SK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adorácia</a:t>
                      </a:r>
                      <a:r>
                        <a:rPr lang="sk-SK" dirty="0" smtClean="0"/>
                        <a:t>]</a:t>
                      </a:r>
                      <a:endParaRPr lang="sk-SK" dirty="0"/>
                    </a:p>
                  </a:txBody>
                  <a:tcPr/>
                </a:tc>
              </a:tr>
              <a:tr h="941648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8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Odpor</a:t>
                      </a:r>
                      <a:r>
                        <a:rPr lang="sk-SK" dirty="0" smtClean="0"/>
                        <a:t> k</a:t>
                      </a:r>
                      <a:r>
                        <a:rPr lang="sk-SK" baseline="0" dirty="0" smtClean="0"/>
                        <a:t> manne („</a:t>
                      </a:r>
                      <a:r>
                        <a:rPr lang="sk-SK" i="1" dirty="0" smtClean="0"/>
                        <a:t>Okrem manny nevidia naše oči nič!“</a:t>
                      </a:r>
                      <a:r>
                        <a:rPr lang="sk-SK" i="1" baseline="0" dirty="0" smtClean="0"/>
                        <a:t> </a:t>
                      </a:r>
                      <a:r>
                        <a:rPr lang="sk-SK" baseline="0" dirty="0" smtClean="0"/>
                        <a:t>Nm 11,6)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Židia na neho </a:t>
                      </a:r>
                      <a:r>
                        <a:rPr lang="sk-SK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šomrali</a:t>
                      </a: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lebo povedal: "Ja som chlieb, ktorý zostúpil z neba“,...a hovorili: "Ako nám tento môže dať jesť svoje telo?“ ... učeníci na to </a:t>
                      </a:r>
                      <a:r>
                        <a:rPr lang="sk-SK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šomrú</a:t>
                      </a: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 opýtal sa ich: "Toto vás pohoršuje?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k-SK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.52.61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odpor k E. a Ježišovi samotnému potlačí jedine dôvera a vďačnosť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F8CF8F-57CC-9A4E-87A4-F799F2C3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F3D07F-6243-354F-AF26-7CB2A4AF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520485" cy="4323220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„</a:t>
            </a:r>
            <a:r>
              <a:rPr lang="sk-SK" dirty="0"/>
              <a:t>Ak chcete rásť v láske, vráťte sa k Eucharistii,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vráťte </a:t>
            </a:r>
            <a:r>
              <a:rPr lang="sk-SK" dirty="0"/>
              <a:t>sa k adorácii</a:t>
            </a:r>
            <a:r>
              <a:rPr lang="sk-SK" dirty="0" smtClean="0"/>
              <a:t>.“  (sv. Matka Tereza)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/>
              <a:t>„</a:t>
            </a:r>
            <a:r>
              <a:rPr lang="sk-SK" dirty="0" smtClean="0"/>
              <a:t>Plodmi každodennej </a:t>
            </a:r>
            <a:r>
              <a:rPr lang="sk-SK" dirty="0"/>
              <a:t>Eucharistie </a:t>
            </a:r>
            <a:r>
              <a:rPr lang="sk-SK" dirty="0" smtClean="0"/>
              <a:t>sa </a:t>
            </a:r>
            <a:r>
              <a:rPr lang="sk-SK" dirty="0"/>
              <a:t>duše </a:t>
            </a:r>
            <a:r>
              <a:rPr lang="sk-SK" dirty="0" smtClean="0"/>
              <a:t>najviac posväcujú </a:t>
            </a:r>
            <a:r>
              <a:rPr lang="sk-SK" dirty="0"/>
              <a:t>a </a:t>
            </a:r>
            <a:r>
              <a:rPr lang="sk-SK" dirty="0" smtClean="0"/>
              <a:t>uchránia sa pred nebezpečenstvami, ktoré </a:t>
            </a:r>
            <a:r>
              <a:rPr lang="sk-SK" dirty="0"/>
              <a:t>by </a:t>
            </a:r>
            <a:r>
              <a:rPr lang="sk-SK" dirty="0" smtClean="0"/>
              <a:t>mohli ohroziť ich večnú </a:t>
            </a:r>
            <a:r>
              <a:rPr lang="sk-SK" dirty="0"/>
              <a:t>spásu.“ (</a:t>
            </a:r>
            <a:r>
              <a:rPr lang="sk-SK" dirty="0" err="1" smtClean="0"/>
              <a:t>bl</a:t>
            </a:r>
            <a:r>
              <a:rPr lang="sk-SK" dirty="0" smtClean="0"/>
              <a:t>. Carlo </a:t>
            </a:r>
            <a:r>
              <a:rPr lang="sk-SK" dirty="0" err="1" smtClean="0"/>
              <a:t>Acutis</a:t>
            </a:r>
            <a:r>
              <a:rPr lang="sk-SK" dirty="0" smtClean="0"/>
              <a:t>)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942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03515" y="274641"/>
            <a:ext cx="8856988" cy="1282153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80000"/>
              </a:lnSpc>
            </a:pPr>
            <a:r>
              <a:rPr lang="sk-SK" i="1" dirty="0"/>
              <a:t>Typológia založená na porovnaní udalostí </a:t>
            </a:r>
            <a:br>
              <a:rPr lang="sk-SK" i="1" dirty="0"/>
            </a:br>
            <a:r>
              <a:rPr lang="sk-SK" i="1" dirty="0"/>
              <a:t>a ich vzájomného presahu </a:t>
            </a:r>
            <a:r>
              <a:rPr lang="sk-SK" sz="1400" dirty="0">
                <a:solidFill>
                  <a:srgbClr val="100F0E"/>
                </a:solidFill>
              </a:rPr>
              <a:t/>
            </a:r>
            <a:br>
              <a:rPr lang="sk-SK" sz="1400" dirty="0">
                <a:solidFill>
                  <a:srgbClr val="100F0E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139148" y="1264257"/>
            <a:ext cx="11561195" cy="526108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sk-SK" sz="2600" b="1" dirty="0" smtClean="0">
                <a:solidFill>
                  <a:srgbClr val="100F0E"/>
                </a:solidFill>
              </a:rPr>
              <a:t>Typológia</a:t>
            </a:r>
            <a:r>
              <a:rPr lang="sk-SK" sz="2600" dirty="0" smtClean="0">
                <a:solidFill>
                  <a:srgbClr val="100F0E"/>
                </a:solidFill>
              </a:rPr>
              <a:t> </a:t>
            </a:r>
            <a:r>
              <a:rPr lang="sk-SK" sz="2600" dirty="0">
                <a:solidFill>
                  <a:srgbClr val="100F0E"/>
                </a:solidFill>
              </a:rPr>
              <a:t>je v textoch </a:t>
            </a:r>
            <a:r>
              <a:rPr lang="sk-SK" sz="2600" dirty="0" smtClean="0">
                <a:solidFill>
                  <a:srgbClr val="100F0E"/>
                </a:solidFill>
              </a:rPr>
              <a:t>NZ založená </a:t>
            </a:r>
            <a:r>
              <a:rPr lang="sk-SK" sz="2600" dirty="0">
                <a:solidFill>
                  <a:srgbClr val="100F0E"/>
                </a:solidFill>
              </a:rPr>
              <a:t>na </a:t>
            </a:r>
            <a:r>
              <a:rPr lang="sk-SK" sz="2600" b="1" dirty="0">
                <a:solidFill>
                  <a:srgbClr val="100F0E"/>
                </a:solidFill>
              </a:rPr>
              <a:t>porovnaní</a:t>
            </a:r>
            <a:r>
              <a:rPr lang="sk-SK" sz="2600" dirty="0">
                <a:solidFill>
                  <a:srgbClr val="100F0E"/>
                </a:solidFill>
              </a:rPr>
              <a:t> osôb </a:t>
            </a:r>
            <a:r>
              <a:rPr lang="sk-SK" sz="2600" dirty="0" smtClean="0">
                <a:solidFill>
                  <a:srgbClr val="100F0E"/>
                </a:solidFill>
              </a:rPr>
              <a:t>alebo udalostí</a:t>
            </a:r>
            <a:r>
              <a:rPr lang="sk-SK" sz="2600" dirty="0">
                <a:solidFill>
                  <a:srgbClr val="100F0E"/>
                </a:solidFill>
              </a:rPr>
              <a:t>, pri ktorom zohráva úlohu nielen ich </a:t>
            </a:r>
            <a:r>
              <a:rPr lang="sk-SK" sz="2600" b="1" i="1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podobnosť</a:t>
            </a:r>
            <a:r>
              <a:rPr lang="sk-SK" sz="2600" dirty="0">
                <a:solidFill>
                  <a:srgbClr val="100F0E"/>
                </a:solidFill>
              </a:rPr>
              <a:t> ale aj významový </a:t>
            </a:r>
            <a:r>
              <a:rPr lang="sk-SK" sz="2600" b="1" i="1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presah</a:t>
            </a:r>
            <a:r>
              <a:rPr lang="sk-SK" sz="2600" dirty="0">
                <a:solidFill>
                  <a:srgbClr val="100F0E"/>
                </a:solidFill>
              </a:rPr>
              <a:t> predošlej osoby či udalosti tou </a:t>
            </a:r>
            <a:r>
              <a:rPr lang="sk-SK" sz="2600" dirty="0" smtClean="0">
                <a:solidFill>
                  <a:srgbClr val="100F0E"/>
                </a:solidFill>
              </a:rPr>
              <a:t>neskoršou. Kľúčovú </a:t>
            </a:r>
            <a:r>
              <a:rPr lang="sk-SK" sz="2600" dirty="0">
                <a:solidFill>
                  <a:srgbClr val="100F0E"/>
                </a:solidFill>
              </a:rPr>
              <a:t>úlohu v typológii zohráva </a:t>
            </a:r>
            <a:r>
              <a:rPr lang="sk-SK" sz="2600" b="1" i="1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časový odstup</a:t>
            </a:r>
            <a:r>
              <a:rPr lang="sk-SK" sz="2600" dirty="0">
                <a:solidFill>
                  <a:srgbClr val="100F0E"/>
                </a:solidFill>
              </a:rPr>
              <a:t> medzi udalosťami (minulosť – prítomnosť, resp. budúcnosť).</a:t>
            </a:r>
          </a:p>
          <a:p>
            <a:pPr marL="0" indent="0">
              <a:lnSpc>
                <a:spcPct val="80000"/>
              </a:lnSpc>
              <a:buNone/>
            </a:pPr>
            <a:endParaRPr lang="sk-SK" sz="3000" dirty="0">
              <a:solidFill>
                <a:srgbClr val="100F0E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k-SK" sz="800" dirty="0">
              <a:solidFill>
                <a:srgbClr val="100F0E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k-SK" sz="800" dirty="0">
              <a:solidFill>
                <a:srgbClr val="100F0E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k-SK" sz="800" dirty="0">
              <a:solidFill>
                <a:srgbClr val="100F0E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k-SK" sz="800" dirty="0">
              <a:solidFill>
                <a:srgbClr val="100F0E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k-SK" sz="3000" dirty="0">
                <a:solidFill>
                  <a:srgbClr val="100F0E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sk-SK" sz="3000" dirty="0">
              <a:solidFill>
                <a:srgbClr val="100F0E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k-SK" sz="3000" dirty="0">
              <a:solidFill>
                <a:srgbClr val="100F0E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k-SK" sz="3000" dirty="0">
              <a:solidFill>
                <a:srgbClr val="100F0E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k-SK" sz="3000" dirty="0">
              <a:solidFill>
                <a:srgbClr val="100F0E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k-SK" sz="1000" dirty="0">
              <a:solidFill>
                <a:srgbClr val="100F0E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8" y="2798859"/>
            <a:ext cx="8754745" cy="38563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658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6857"/>
            <a:ext cx="9624250" cy="886569"/>
          </a:xfrm>
        </p:spPr>
        <p:txBody>
          <a:bodyPr/>
          <a:lstStyle/>
          <a:p>
            <a:pPr algn="ctr"/>
            <a:r>
              <a:rPr lang="sk-SK" dirty="0" smtClean="0"/>
              <a:t>Ex </a:t>
            </a:r>
            <a:r>
              <a:rPr lang="sk-SK" dirty="0" smtClean="0"/>
              <a:t>16,1-36 (načítať si stať)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021743"/>
            <a:ext cx="9624250" cy="54307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Reptanie ľudu a vyriešenie nedostatku jedla </a:t>
            </a:r>
            <a:r>
              <a:rPr lang="sk-SK" sz="1800" dirty="0"/>
              <a:t>(v. 1-18)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b="1" i="1" dirty="0"/>
              <a:t>Úvod</a:t>
            </a:r>
            <a:r>
              <a:rPr lang="sk-SK" sz="1800" dirty="0"/>
              <a:t>: Lokalizovanie udalosti a pomenovanie udalosti – reptanie (v. 1-2)</a:t>
            </a:r>
          </a:p>
          <a:p>
            <a:pPr marL="0" indent="0">
              <a:lnSpc>
                <a:spcPct val="100000"/>
              </a:lnSpc>
              <a:buNone/>
            </a:pPr>
            <a:endParaRPr lang="sk-SK" sz="18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1800" b="1" i="1" dirty="0" smtClean="0"/>
              <a:t>Problém</a:t>
            </a:r>
            <a:r>
              <a:rPr lang="sk-SK" sz="1800" dirty="0"/>
              <a:t>: Hlad Izraelitov – príčina obžaloby hlúpeho vedenia (v. 3)</a:t>
            </a:r>
          </a:p>
          <a:p>
            <a:pPr marL="0" indent="0">
              <a:lnSpc>
                <a:spcPct val="100000"/>
              </a:lnSpc>
              <a:buNone/>
            </a:pPr>
            <a:endParaRPr lang="sk-SK" sz="18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1800" b="1" i="1" dirty="0" smtClean="0"/>
              <a:t>Zápletka</a:t>
            </a:r>
            <a:r>
              <a:rPr lang="sk-SK" sz="1800" dirty="0"/>
              <a:t>: PÁNOV chlieb z neba preverí Izraelitov (v. 4-12)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 smtClean="0"/>
              <a:t>	PÁN </a:t>
            </a:r>
            <a:r>
              <a:rPr lang="sk-SK" sz="1800" dirty="0"/>
              <a:t>vysvetľuje Mojžišovi svoj úmysel: chlieb a skúšku (v. 4-5)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 smtClean="0"/>
              <a:t>	Mojžiš </a:t>
            </a:r>
            <a:r>
              <a:rPr lang="sk-SK" sz="1800" dirty="0"/>
              <a:t>a </a:t>
            </a:r>
            <a:r>
              <a:rPr lang="sk-SK" sz="1800" dirty="0" err="1"/>
              <a:t>Áron</a:t>
            </a:r>
            <a:r>
              <a:rPr lang="sk-SK" sz="1800" dirty="0"/>
              <a:t> vysvetľujú, že PÁN je protagonistom cesty (v. 6-7)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 smtClean="0"/>
              <a:t>	Mojžiš </a:t>
            </a:r>
            <a:r>
              <a:rPr lang="sk-SK" sz="1800" dirty="0"/>
              <a:t>interpretuje udalosť ako reptanie proti PÁNOVI (v. 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 smtClean="0"/>
              <a:t>	Mojžiš </a:t>
            </a:r>
            <a:r>
              <a:rPr lang="sk-SK" sz="1800" dirty="0"/>
              <a:t>poveruje </a:t>
            </a:r>
            <a:r>
              <a:rPr lang="sk-SK" sz="1800" dirty="0" err="1"/>
              <a:t>Árona</a:t>
            </a:r>
            <a:r>
              <a:rPr lang="sk-SK" sz="1800" dirty="0"/>
              <a:t> brať Izraelitov na zodpovednosť (v. </a:t>
            </a:r>
            <a:r>
              <a:rPr lang="sk-SK" sz="1800" dirty="0" smtClean="0"/>
              <a:t>9)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/>
              <a:t>	</a:t>
            </a:r>
            <a:r>
              <a:rPr lang="sk-SK" sz="1800" dirty="0" err="1" smtClean="0"/>
              <a:t>Áron</a:t>
            </a:r>
            <a:r>
              <a:rPr lang="sk-SK" sz="1800" dirty="0" smtClean="0"/>
              <a:t> pripraví </a:t>
            </a:r>
            <a:r>
              <a:rPr lang="sk-SK" sz="1800" dirty="0"/>
              <a:t>ľud na zjavenie PÁNOVEJ slávy (v. 10)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 smtClean="0"/>
              <a:t>	PÁN </a:t>
            </a:r>
            <a:r>
              <a:rPr lang="sk-SK" sz="1800" dirty="0"/>
              <a:t>poučuje Mojžiša: ľud spozná, že PÁN je Boh (v. 11-12)</a:t>
            </a:r>
          </a:p>
          <a:p>
            <a:pPr marL="0" indent="0">
              <a:lnSpc>
                <a:spcPct val="100000"/>
              </a:lnSpc>
              <a:buNone/>
            </a:pPr>
            <a:endParaRPr lang="sk-SK" sz="18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1800" b="1" i="1" dirty="0" smtClean="0"/>
              <a:t>Vyvrcholenie</a:t>
            </a:r>
            <a:r>
              <a:rPr lang="sk-SK" sz="1800" dirty="0"/>
              <a:t>: Obživa z neba (v. 13-16)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 smtClean="0"/>
              <a:t>	Prepelice </a:t>
            </a:r>
            <a:r>
              <a:rPr lang="sk-SK" sz="1800" dirty="0"/>
              <a:t>a manna (v. 13-14)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 smtClean="0"/>
              <a:t>	Mojžišovo </a:t>
            </a:r>
            <a:r>
              <a:rPr lang="sk-SK" sz="1800" dirty="0"/>
              <a:t>vysvetlenie o chlebe od PÁNA (v. 15-16)</a:t>
            </a:r>
          </a:p>
          <a:p>
            <a:pPr marL="0" indent="0">
              <a:lnSpc>
                <a:spcPct val="100000"/>
              </a:lnSpc>
              <a:buNone/>
            </a:pPr>
            <a:endParaRPr lang="sk-SK" sz="18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1800" b="1" i="1" dirty="0" smtClean="0"/>
              <a:t>Rozuzlenie </a:t>
            </a:r>
            <a:r>
              <a:rPr lang="sk-SK" sz="1800" b="1" i="1" dirty="0"/>
              <a:t>a záver</a:t>
            </a:r>
            <a:r>
              <a:rPr lang="sk-SK" sz="1800" dirty="0"/>
              <a:t>: (v. </a:t>
            </a:r>
            <a:r>
              <a:rPr lang="sk-SK" sz="1800" dirty="0" smtClean="0"/>
              <a:t>17-18)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7796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314077"/>
            <a:ext cx="9624250" cy="583476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k-SK" sz="2000" b="1" dirty="0">
                <a:solidFill>
                  <a:srgbClr val="C00000"/>
                </a:solidFill>
              </a:rPr>
              <a:t>B. Skúška Izraelitov </a:t>
            </a:r>
            <a:r>
              <a:rPr lang="sk-SK" sz="2000" dirty="0"/>
              <a:t>(v. 19-30)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000" b="1" i="1" dirty="0"/>
              <a:t>Úvod</a:t>
            </a:r>
            <a:r>
              <a:rPr lang="sk-SK" sz="2000" dirty="0"/>
              <a:t>: Mojžišov zákaz (v súlade s v. 4) (v. 19)</a:t>
            </a:r>
          </a:p>
          <a:p>
            <a:pPr marL="0" indent="0">
              <a:lnSpc>
                <a:spcPct val="100000"/>
              </a:lnSpc>
              <a:buNone/>
            </a:pPr>
            <a:endParaRPr lang="sk-SK" sz="20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2000" b="1" i="1" dirty="0" smtClean="0"/>
              <a:t>Problém</a:t>
            </a:r>
            <a:r>
              <a:rPr lang="sk-SK" sz="2000" dirty="0"/>
              <a:t>: Neposlušnosť Izraelitov voči zákazu akumulovať (v. 20-21)</a:t>
            </a:r>
          </a:p>
          <a:p>
            <a:pPr marL="0" indent="0">
              <a:lnSpc>
                <a:spcPct val="100000"/>
              </a:lnSpc>
              <a:buNone/>
            </a:pPr>
            <a:endParaRPr lang="sk-SK" sz="20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2000" b="1" i="1" dirty="0" smtClean="0"/>
              <a:t>Zápletka</a:t>
            </a:r>
            <a:r>
              <a:rPr lang="sk-SK" sz="2000" dirty="0"/>
              <a:t>: Prípravy na siedmy deň (v. </a:t>
            </a:r>
            <a:r>
              <a:rPr lang="sk-SK" sz="2000" dirty="0" smtClean="0"/>
              <a:t>22-27)</a:t>
            </a:r>
            <a:endParaRPr lang="sk-SK" sz="2000" dirty="0"/>
          </a:p>
          <a:p>
            <a:pPr marL="0" indent="0">
              <a:lnSpc>
                <a:spcPct val="100000"/>
              </a:lnSpc>
              <a:buNone/>
            </a:pPr>
            <a:r>
              <a:rPr lang="sk-SK" sz="2000" dirty="0" smtClean="0"/>
              <a:t>	</a:t>
            </a:r>
            <a:r>
              <a:rPr lang="sk-SK" sz="2000" dirty="0" smtClean="0"/>
              <a:t>    Príkaz </a:t>
            </a:r>
            <a:r>
              <a:rPr lang="sk-SK" sz="2000" dirty="0"/>
              <a:t>zbierať dvojnásobne v šiesty deň (v súlade s v. 5) (v. 22-23)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000" dirty="0" smtClean="0"/>
              <a:t>	</a:t>
            </a:r>
            <a:r>
              <a:rPr lang="sk-SK" sz="2000" dirty="0" smtClean="0"/>
              <a:t>    Vykonanie </a:t>
            </a:r>
            <a:r>
              <a:rPr lang="sk-SK" sz="2000" dirty="0"/>
              <a:t>podľa príkazu (v. 24)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000" dirty="0" smtClean="0"/>
              <a:t>	</a:t>
            </a:r>
            <a:r>
              <a:rPr lang="sk-SK" sz="2000" dirty="0" smtClean="0"/>
              <a:t>   Permanentný </a:t>
            </a:r>
            <a:r>
              <a:rPr lang="sk-SK" sz="2000" dirty="0"/>
              <a:t>príkaz o manne na sobotu (v. 25-26</a:t>
            </a:r>
            <a:r>
              <a:rPr lang="sk-SK" sz="2000" dirty="0" smtClean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000" dirty="0" smtClean="0"/>
              <a:t>	</a:t>
            </a:r>
            <a:r>
              <a:rPr lang="sk-SK" sz="2000" dirty="0" smtClean="0"/>
              <a:t>   Neposlušnosť </a:t>
            </a:r>
            <a:r>
              <a:rPr lang="sk-SK" sz="2000" dirty="0"/>
              <a:t>niektorých zbierať aj v sobotu (v. 27)</a:t>
            </a:r>
          </a:p>
          <a:p>
            <a:pPr marL="0" indent="0">
              <a:lnSpc>
                <a:spcPct val="100000"/>
              </a:lnSpc>
              <a:buNone/>
            </a:pPr>
            <a:endParaRPr lang="sk-SK" sz="20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2000" b="1" i="1" dirty="0" smtClean="0"/>
              <a:t>Vyvrcholenie</a:t>
            </a:r>
            <a:r>
              <a:rPr lang="sk-SK" sz="2000" dirty="0"/>
              <a:t>: PÁNOVA výčitka (v. 28)</a:t>
            </a:r>
          </a:p>
          <a:p>
            <a:pPr marL="0" indent="0">
              <a:lnSpc>
                <a:spcPct val="100000"/>
              </a:lnSpc>
              <a:buNone/>
            </a:pPr>
            <a:endParaRPr lang="sk-SK" sz="20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2000" b="1" i="1" dirty="0" smtClean="0"/>
              <a:t>Rozuzlenie</a:t>
            </a:r>
            <a:r>
              <a:rPr lang="sk-SK" sz="2000" dirty="0"/>
              <a:t>: Mojžišovo ponaučenie (v. 29)</a:t>
            </a:r>
          </a:p>
          <a:p>
            <a:pPr marL="0" indent="0">
              <a:lnSpc>
                <a:spcPct val="100000"/>
              </a:lnSpc>
              <a:buNone/>
            </a:pPr>
            <a:endParaRPr lang="sk-SK" sz="2000" b="1" i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2000" b="1" i="1" dirty="0" smtClean="0"/>
              <a:t>Záver</a:t>
            </a:r>
            <a:r>
              <a:rPr lang="sk-SK" sz="2000" dirty="0"/>
              <a:t>: Poslušnosť Izraelitov a etiológia (v. 30-31)</a:t>
            </a:r>
          </a:p>
          <a:p>
            <a:pPr marL="0" indent="0">
              <a:lnSpc>
                <a:spcPct val="100000"/>
              </a:lnSpc>
              <a:buNone/>
            </a:pPr>
            <a:endParaRPr lang="sk-SK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k-SK" sz="2000" b="1" dirty="0" smtClean="0">
                <a:solidFill>
                  <a:srgbClr val="C00000"/>
                </a:solidFill>
              </a:rPr>
              <a:t>C</a:t>
            </a:r>
            <a:r>
              <a:rPr lang="sk-SK" sz="2000" b="1" dirty="0">
                <a:solidFill>
                  <a:srgbClr val="C00000"/>
                </a:solidFill>
              </a:rPr>
              <a:t>. Záverečné správy rôzneho charakteru</a:t>
            </a:r>
            <a:r>
              <a:rPr lang="sk-SK" sz="2000" dirty="0"/>
              <a:t> (v. 32-36)</a:t>
            </a:r>
          </a:p>
        </p:txBody>
      </p:sp>
    </p:spTree>
    <p:extLst>
      <p:ext uri="{BB962C8B-B14F-4D97-AF65-F5344CB8AC3E}">
        <p14:creationId xmlns:p14="http://schemas.microsoft.com/office/powerpoint/2010/main" val="375436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1319"/>
            <a:ext cx="9624250" cy="962107"/>
          </a:xfrm>
        </p:spPr>
        <p:txBody>
          <a:bodyPr/>
          <a:lstStyle/>
          <a:p>
            <a:pPr algn="ctr"/>
            <a:r>
              <a:rPr lang="sk-SK" dirty="0" smtClean="0"/>
              <a:t>Manna – ako vyzerá?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0963" y="852407"/>
            <a:ext cx="11371881" cy="529644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k-SK" sz="2100" dirty="0" smtClean="0"/>
              <a:t>Príbeh teologicky spracoval fenomén rastlinných výlučkov alebo sa opieral o </a:t>
            </a:r>
            <a:r>
              <a:rPr lang="sk-SK" sz="2100" dirty="0" smtClean="0"/>
              <a:t>vetrom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100" dirty="0" smtClean="0"/>
              <a:t>roznášané </a:t>
            </a:r>
            <a:r>
              <a:rPr lang="sk-SK" sz="2100" dirty="0"/>
              <a:t>jedlé </a:t>
            </a:r>
            <a:r>
              <a:rPr lang="sk-SK" sz="2100" dirty="0" smtClean="0"/>
              <a:t>lišajníky (napr. </a:t>
            </a:r>
            <a:r>
              <a:rPr lang="sk-SK" sz="2100" i="1" dirty="0" err="1"/>
              <a:t>Lecanora</a:t>
            </a:r>
            <a:r>
              <a:rPr lang="sk-SK" sz="2100" i="1" dirty="0"/>
              <a:t> </a:t>
            </a:r>
            <a:r>
              <a:rPr lang="sk-SK" sz="2100" i="1" dirty="0" err="1" smtClean="0"/>
              <a:t>esculenta</a:t>
            </a:r>
            <a:r>
              <a:rPr lang="sk-SK" sz="2100" dirty="0" smtClean="0"/>
              <a:t>). </a:t>
            </a:r>
            <a:r>
              <a:rPr lang="sk-SK" sz="2100" dirty="0" smtClean="0"/>
              <a:t>V </a:t>
            </a:r>
            <a:r>
              <a:rPr lang="sk-SK" sz="2100" dirty="0"/>
              <a:t>Arábii </a:t>
            </a:r>
            <a:r>
              <a:rPr lang="sk-SK" sz="2100" dirty="0" smtClean="0"/>
              <a:t>a na </a:t>
            </a:r>
            <a:r>
              <a:rPr lang="sk-SK" sz="2100" dirty="0" smtClean="0"/>
              <a:t>Blízkom východe sa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100" dirty="0" smtClean="0"/>
              <a:t>vyskytujú prirodzené výťažky (živica) z kríkov a stromov (na obrázku vľavo je tamariška a vedľa tamariška </a:t>
            </a:r>
            <a:r>
              <a:rPr lang="sk-SK" sz="2100" dirty="0" err="1" smtClean="0"/>
              <a:t>mannová</a:t>
            </a:r>
            <a:r>
              <a:rPr lang="sk-SK" sz="2100" dirty="0" smtClean="0"/>
              <a:t>), </a:t>
            </a:r>
            <a:r>
              <a:rPr lang="sk-SK" sz="2100" dirty="0"/>
              <a:t>ktoré počas dvoch jesenných mesiacov </a:t>
            </a:r>
            <a:r>
              <a:rPr lang="sk-SK" sz="2100" dirty="0" smtClean="0"/>
              <a:t>núkajú </a:t>
            </a:r>
            <a:r>
              <a:rPr lang="sk-SK" sz="2100" dirty="0"/>
              <a:t>nepatrné množstvo jedlej látky. </a:t>
            </a:r>
            <a:r>
              <a:rPr lang="sk-SK" sz="2100" dirty="0" smtClean="0"/>
              <a:t>Jej </a:t>
            </a:r>
            <a:r>
              <a:rPr lang="sk-SK" sz="2100" dirty="0"/>
              <a:t>obmedzené </a:t>
            </a:r>
            <a:r>
              <a:rPr lang="sk-SK" sz="2100" dirty="0" smtClean="0"/>
              <a:t>množstvo </a:t>
            </a:r>
            <a:r>
              <a:rPr lang="sk-SK" sz="2100" dirty="0"/>
              <a:t>s charakteristickou </a:t>
            </a:r>
            <a:r>
              <a:rPr lang="sk-SK" sz="2100" dirty="0" smtClean="0"/>
              <a:t>chuťou robia „mannu“ </a:t>
            </a:r>
            <a:r>
              <a:rPr lang="sk-SK" sz="2100" dirty="0"/>
              <a:t>úplne </a:t>
            </a:r>
            <a:r>
              <a:rPr lang="sk-SK" sz="2100" dirty="0" smtClean="0"/>
              <a:t>odlišnou od tej, ktorú </a:t>
            </a:r>
            <a:r>
              <a:rPr lang="sk-SK" sz="2100" dirty="0"/>
              <a:t>Biblia opisuje ako </a:t>
            </a:r>
            <a:r>
              <a:rPr lang="sk-SK" sz="2100" dirty="0" smtClean="0"/>
              <a:t>mannu (na </a:t>
            </a:r>
            <a:r>
              <a:rPr lang="sk-SK" sz="2100" dirty="0" smtClean="0"/>
              <a:t>pravom hornom obrázku: vľavo </a:t>
            </a:r>
            <a:r>
              <a:rPr lang="en-US" sz="2100" i="1" dirty="0" smtClean="0"/>
              <a:t>manna</a:t>
            </a:r>
            <a:r>
              <a:rPr lang="sk-SK" sz="2100" i="1" dirty="0"/>
              <a:t> š</a:t>
            </a:r>
            <a:r>
              <a:rPr lang="en-US" sz="2100" i="1" dirty="0" err="1"/>
              <a:t>ir-ke</a:t>
            </a:r>
            <a:r>
              <a:rPr lang="sk-SK" sz="2100" i="1" dirty="0"/>
              <a:t>š</a:t>
            </a:r>
            <a:r>
              <a:rPr lang="en-US" sz="2100" i="1" dirty="0" smtClean="0"/>
              <a:t>t</a:t>
            </a:r>
            <a:r>
              <a:rPr lang="sk-SK" sz="2100" i="1" dirty="0" smtClean="0"/>
              <a:t> (</a:t>
            </a:r>
            <a:r>
              <a:rPr lang="sk-SK" sz="2100" i="1" dirty="0" err="1" smtClean="0"/>
              <a:t>perz</a:t>
            </a:r>
            <a:r>
              <a:rPr lang="sk-SK" sz="2100" i="1" dirty="0" smtClean="0"/>
              <a:t>. sušené </a:t>
            </a:r>
            <a:r>
              <a:rPr lang="sk-SK" sz="2100" i="1" dirty="0" err="1" smtClean="0"/>
              <a:t>milieko</a:t>
            </a:r>
            <a:r>
              <a:rPr lang="sk-SK" sz="2100" i="1" dirty="0" smtClean="0"/>
              <a:t>)</a:t>
            </a:r>
            <a:r>
              <a:rPr lang="sk-SK" sz="2100" i="1" dirty="0" smtClean="0"/>
              <a:t> </a:t>
            </a:r>
            <a:r>
              <a:rPr lang="sk-SK" sz="2100" dirty="0" smtClean="0"/>
              <a:t>z kríka </a:t>
            </a:r>
            <a:r>
              <a:rPr lang="sk-SK" sz="2100" dirty="0" err="1" smtClean="0"/>
              <a:t>skalníka</a:t>
            </a:r>
            <a:r>
              <a:rPr lang="en-US" sz="2100" dirty="0" smtClean="0"/>
              <a:t>;</a:t>
            </a:r>
            <a:r>
              <a:rPr lang="sk-SK" sz="2100" dirty="0" smtClean="0"/>
              <a:t> </a:t>
            </a:r>
            <a:r>
              <a:rPr lang="sk-SK" sz="2100" dirty="0" smtClean="0"/>
              <a:t>v strede </a:t>
            </a:r>
            <a:r>
              <a:rPr lang="sk-SK" sz="2100" dirty="0" smtClean="0"/>
              <a:t>živica z kríka </a:t>
            </a:r>
            <a:r>
              <a:rPr lang="sk-SK" sz="2100" i="1" dirty="0" err="1" smtClean="0"/>
              <a:t>Manovec</a:t>
            </a:r>
            <a:r>
              <a:rPr lang="sk-SK" sz="2100" i="1" dirty="0" smtClean="0"/>
              <a:t> </a:t>
            </a:r>
            <a:r>
              <a:rPr lang="sk-SK" sz="2100" i="1" dirty="0" err="1" smtClean="0"/>
              <a:t>maurorum</a:t>
            </a:r>
            <a:r>
              <a:rPr lang="en-US" sz="2100" dirty="0" smtClean="0"/>
              <a:t>;</a:t>
            </a:r>
            <a:r>
              <a:rPr lang="sk-SK" sz="2100" dirty="0" smtClean="0"/>
              <a:t> </a:t>
            </a:r>
            <a:r>
              <a:rPr lang="sk-SK" sz="2100" dirty="0" smtClean="0"/>
              <a:t>vpravo </a:t>
            </a:r>
            <a:r>
              <a:rPr lang="sk-SK" sz="2100" i="1" dirty="0" smtClean="0"/>
              <a:t>m</a:t>
            </a:r>
            <a:r>
              <a:rPr lang="en-US" sz="2100" i="1" dirty="0" err="1" smtClean="0"/>
              <a:t>asti</a:t>
            </a:r>
            <a:r>
              <a:rPr lang="sk-SK" sz="2100" i="1" dirty="0" smtClean="0"/>
              <a:t>cha </a:t>
            </a:r>
            <a:r>
              <a:rPr lang="sk-SK" sz="2100" dirty="0" smtClean="0"/>
              <a:t>z pistácie z ostrova</a:t>
            </a:r>
            <a:r>
              <a:rPr lang="sk-SK" sz="2100" dirty="0" smtClean="0"/>
              <a:t> C</a:t>
            </a:r>
            <a:r>
              <a:rPr lang="en-US" sz="2100" dirty="0" err="1" smtClean="0"/>
              <a:t>hios</a:t>
            </a:r>
            <a:r>
              <a:rPr lang="sk-SK" sz="2100" dirty="0" smtClean="0"/>
              <a:t>).</a:t>
            </a:r>
            <a:endParaRPr lang="sk-SK" sz="21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53" y="3137352"/>
            <a:ext cx="3329174" cy="24991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86" y="5095922"/>
            <a:ext cx="3086549" cy="169760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13" y="5050334"/>
            <a:ext cx="2574152" cy="171467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84" y="3346579"/>
            <a:ext cx="4762500" cy="20193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14" y="4540587"/>
            <a:ext cx="3003916" cy="22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Výchovný (=pedagogický) </a:t>
            </a:r>
            <a:r>
              <a:rPr lang="sk-SK" dirty="0" err="1" smtClean="0"/>
              <a:t>vý</a:t>
            </a:r>
            <a:r>
              <a:rPr lang="en-US" dirty="0" err="1" smtClean="0"/>
              <a:t>znam</a:t>
            </a:r>
            <a:r>
              <a:rPr lang="en-US" dirty="0" smtClean="0"/>
              <a:t>  </a:t>
            </a:r>
            <a:r>
              <a:rPr lang="en-US" dirty="0" err="1" smtClean="0"/>
              <a:t>manny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altLang="sk-SK" b="1" dirty="0" smtClean="0"/>
          </a:p>
          <a:p>
            <a:pPr marL="0" indent="0">
              <a:buNone/>
            </a:pPr>
            <a:endParaRPr lang="sk-SK" altLang="sk-SK" b="1" dirty="0"/>
          </a:p>
          <a:p>
            <a:pPr marL="0" indent="0">
              <a:buNone/>
            </a:pPr>
            <a:r>
              <a:rPr lang="en-US" altLang="sk-SK" b="1" dirty="0" smtClean="0"/>
              <a:t>D</a:t>
            </a:r>
            <a:r>
              <a:rPr lang="sk-SK" altLang="sk-SK" b="1" dirty="0"/>
              <a:t>t</a:t>
            </a:r>
            <a:r>
              <a:rPr lang="en-US" altLang="sk-SK" b="1" dirty="0"/>
              <a:t> 8</a:t>
            </a:r>
            <a:r>
              <a:rPr lang="sk-SK" altLang="sk-SK" b="1" dirty="0"/>
              <a:t>,</a:t>
            </a:r>
            <a:r>
              <a:rPr lang="en-US" altLang="sk-SK" b="1" dirty="0"/>
              <a:t>2-3 </a:t>
            </a:r>
            <a:r>
              <a:rPr lang="en-US" altLang="sk-SK" dirty="0"/>
              <a:t> </a:t>
            </a:r>
            <a:r>
              <a:rPr lang="en-US" altLang="sk-SK" baseline="30000" dirty="0"/>
              <a:t>2</a:t>
            </a:r>
            <a:r>
              <a:rPr lang="en-US" altLang="sk-SK" dirty="0"/>
              <a:t> A </a:t>
            </a:r>
            <a:r>
              <a:rPr lang="en-US" altLang="sk-SK" dirty="0" err="1"/>
              <a:t>rozpamätúvaj</a:t>
            </a:r>
            <a:r>
              <a:rPr lang="en-US" altLang="sk-SK" dirty="0"/>
              <a:t> </a:t>
            </a:r>
            <a:r>
              <a:rPr lang="en-US" altLang="sk-SK" dirty="0" err="1"/>
              <a:t>sa</a:t>
            </a:r>
            <a:r>
              <a:rPr lang="en-US" altLang="sk-SK" dirty="0"/>
              <a:t> </a:t>
            </a:r>
            <a:r>
              <a:rPr lang="en-US" altLang="sk-SK" dirty="0" err="1"/>
              <a:t>na</a:t>
            </a:r>
            <a:r>
              <a:rPr lang="en-US" altLang="sk-SK" dirty="0"/>
              <a:t> </a:t>
            </a:r>
            <a:r>
              <a:rPr lang="en-US" altLang="sk-SK" dirty="0" err="1"/>
              <a:t>celú</a:t>
            </a:r>
            <a:r>
              <a:rPr lang="en-US" altLang="sk-SK" dirty="0"/>
              <a:t> </a:t>
            </a:r>
            <a:r>
              <a:rPr lang="en-US" altLang="sk-SK" dirty="0" err="1"/>
              <a:t>cestu</a:t>
            </a:r>
            <a:r>
              <a:rPr lang="en-US" altLang="sk-SK" dirty="0"/>
              <a:t>, </a:t>
            </a:r>
            <a:r>
              <a:rPr lang="en-US" altLang="sk-SK" dirty="0" err="1"/>
              <a:t>po</a:t>
            </a:r>
            <a:r>
              <a:rPr lang="en-US" altLang="sk-SK" dirty="0"/>
              <a:t> </a:t>
            </a:r>
            <a:r>
              <a:rPr lang="en-US" altLang="sk-SK" dirty="0" err="1"/>
              <a:t>ktorej</a:t>
            </a:r>
            <a:r>
              <a:rPr lang="en-US" altLang="sk-SK" dirty="0"/>
              <a:t> </a:t>
            </a:r>
            <a:r>
              <a:rPr lang="en-US" altLang="sk-SK" dirty="0" err="1"/>
              <a:t>ťa</a:t>
            </a:r>
            <a:r>
              <a:rPr lang="en-US" altLang="sk-SK" dirty="0"/>
              <a:t> </a:t>
            </a:r>
            <a:r>
              <a:rPr lang="en-US" altLang="sk-SK" dirty="0" err="1"/>
              <a:t>Pán</a:t>
            </a:r>
            <a:r>
              <a:rPr lang="en-US" altLang="sk-SK" dirty="0"/>
              <a:t>, </a:t>
            </a:r>
            <a:r>
              <a:rPr lang="en-US" altLang="sk-SK" dirty="0" err="1"/>
              <a:t>tvoj</a:t>
            </a:r>
            <a:r>
              <a:rPr lang="en-US" altLang="sk-SK" dirty="0"/>
              <a:t> </a:t>
            </a:r>
            <a:r>
              <a:rPr lang="en-US" altLang="sk-SK" dirty="0" err="1"/>
              <a:t>Boh</a:t>
            </a:r>
            <a:r>
              <a:rPr lang="en-US" altLang="sk-SK" dirty="0"/>
              <a:t>, </a:t>
            </a:r>
            <a:r>
              <a:rPr lang="en-US" altLang="sk-SK" dirty="0" err="1"/>
              <a:t>vodil</a:t>
            </a:r>
            <a:r>
              <a:rPr lang="en-US" altLang="sk-SK" dirty="0"/>
              <a:t> </a:t>
            </a:r>
            <a:r>
              <a:rPr lang="en-US" altLang="sk-SK" dirty="0" err="1"/>
              <a:t>štyridsať</a:t>
            </a:r>
            <a:r>
              <a:rPr lang="en-US" altLang="sk-SK" dirty="0"/>
              <a:t> </a:t>
            </a:r>
            <a:r>
              <a:rPr lang="en-US" altLang="sk-SK" dirty="0" err="1"/>
              <a:t>rokov</a:t>
            </a:r>
            <a:r>
              <a:rPr lang="en-US" altLang="sk-SK" dirty="0"/>
              <a:t> </a:t>
            </a:r>
            <a:r>
              <a:rPr lang="en-US" altLang="sk-SK" dirty="0" err="1"/>
              <a:t>na</a:t>
            </a:r>
            <a:r>
              <a:rPr lang="en-US" altLang="sk-SK" dirty="0"/>
              <a:t> </a:t>
            </a:r>
            <a:r>
              <a:rPr lang="en-US" altLang="sk-SK" dirty="0" err="1"/>
              <a:t>púšti</a:t>
            </a:r>
            <a:r>
              <a:rPr lang="en-US" altLang="sk-SK" dirty="0"/>
              <a:t>, aby </a:t>
            </a:r>
            <a:r>
              <a:rPr lang="en-US" altLang="sk-SK" dirty="0" err="1"/>
              <a:t>ťa</a:t>
            </a:r>
            <a:r>
              <a:rPr lang="en-US" altLang="sk-SK" dirty="0"/>
              <a:t> </a:t>
            </a:r>
            <a:r>
              <a:rPr lang="en-US" altLang="sk-SK" dirty="0" err="1"/>
              <a:t>pokoril</a:t>
            </a:r>
            <a:r>
              <a:rPr lang="en-US" altLang="sk-SK" dirty="0"/>
              <a:t>, </a:t>
            </a:r>
            <a:r>
              <a:rPr lang="en-US" altLang="sk-SK" dirty="0" err="1"/>
              <a:t>vyskúšal</a:t>
            </a:r>
            <a:r>
              <a:rPr lang="en-US" altLang="sk-SK" dirty="0"/>
              <a:t> a </a:t>
            </a:r>
            <a:r>
              <a:rPr lang="en-US" altLang="sk-SK" dirty="0" err="1"/>
              <a:t>zvedel</a:t>
            </a:r>
            <a:r>
              <a:rPr lang="en-US" altLang="sk-SK" dirty="0"/>
              <a:t>, </a:t>
            </a:r>
            <a:r>
              <a:rPr lang="en-US" altLang="sk-SK" dirty="0" err="1"/>
              <a:t>čo</a:t>
            </a:r>
            <a:r>
              <a:rPr lang="en-US" altLang="sk-SK" dirty="0"/>
              <a:t> je v </a:t>
            </a:r>
            <a:r>
              <a:rPr lang="en-US" altLang="sk-SK" dirty="0" err="1"/>
              <a:t>tvojom</a:t>
            </a:r>
            <a:r>
              <a:rPr lang="en-US" altLang="sk-SK" dirty="0"/>
              <a:t> </a:t>
            </a:r>
            <a:r>
              <a:rPr lang="en-US" altLang="sk-SK" dirty="0" err="1"/>
              <a:t>srdci</a:t>
            </a:r>
            <a:r>
              <a:rPr lang="en-US" altLang="sk-SK" dirty="0"/>
              <a:t>, </a:t>
            </a:r>
            <a:r>
              <a:rPr lang="en-US" altLang="sk-SK" dirty="0" err="1"/>
              <a:t>či</a:t>
            </a:r>
            <a:r>
              <a:rPr lang="en-US" altLang="sk-SK" dirty="0"/>
              <a:t> </a:t>
            </a:r>
            <a:r>
              <a:rPr lang="en-US" altLang="sk-SK" dirty="0" err="1"/>
              <a:t>budeš</a:t>
            </a:r>
            <a:r>
              <a:rPr lang="en-US" altLang="sk-SK" dirty="0"/>
              <a:t> </a:t>
            </a:r>
            <a:r>
              <a:rPr lang="en-US" altLang="sk-SK" dirty="0" err="1"/>
              <a:t>zachovávať</a:t>
            </a:r>
            <a:r>
              <a:rPr lang="en-US" altLang="sk-SK" dirty="0"/>
              <a:t> </a:t>
            </a:r>
            <a:r>
              <a:rPr lang="en-US" altLang="sk-SK" dirty="0" err="1"/>
              <a:t>jeho</a:t>
            </a:r>
            <a:r>
              <a:rPr lang="en-US" altLang="sk-SK" dirty="0"/>
              <a:t> </a:t>
            </a:r>
            <a:r>
              <a:rPr lang="en-US" altLang="sk-SK" dirty="0" err="1"/>
              <a:t>príkazy</a:t>
            </a:r>
            <a:r>
              <a:rPr lang="en-US" altLang="sk-SK" dirty="0"/>
              <a:t>, </a:t>
            </a:r>
            <a:r>
              <a:rPr lang="en-US" altLang="sk-SK" dirty="0" err="1"/>
              <a:t>alebo</a:t>
            </a:r>
            <a:r>
              <a:rPr lang="en-US" altLang="sk-SK" dirty="0"/>
              <a:t> </a:t>
            </a:r>
            <a:r>
              <a:rPr lang="en-US" altLang="sk-SK" dirty="0" err="1"/>
              <a:t>nie</a:t>
            </a:r>
            <a:r>
              <a:rPr lang="en-US" altLang="sk-SK" dirty="0"/>
              <a:t>.  </a:t>
            </a:r>
            <a:r>
              <a:rPr lang="en-US" altLang="sk-SK" baseline="30000" dirty="0"/>
              <a:t>3</a:t>
            </a:r>
            <a:r>
              <a:rPr lang="en-US" altLang="sk-SK" dirty="0"/>
              <a:t> </a:t>
            </a:r>
            <a:r>
              <a:rPr lang="en-US" altLang="sk-SK" dirty="0" err="1"/>
              <a:t>Pokoril</a:t>
            </a:r>
            <a:r>
              <a:rPr lang="en-US" altLang="sk-SK" dirty="0"/>
              <a:t> </a:t>
            </a:r>
            <a:r>
              <a:rPr lang="en-US" altLang="sk-SK" dirty="0" err="1"/>
              <a:t>ťa</a:t>
            </a:r>
            <a:r>
              <a:rPr lang="en-US" altLang="sk-SK" dirty="0"/>
              <a:t> a dal </a:t>
            </a:r>
            <a:r>
              <a:rPr lang="en-US" altLang="sk-SK" dirty="0" err="1"/>
              <a:t>ti</a:t>
            </a:r>
            <a:r>
              <a:rPr lang="en-US" altLang="sk-SK" dirty="0"/>
              <a:t> </a:t>
            </a:r>
            <a:r>
              <a:rPr lang="en-US" altLang="sk-SK" b="1" i="1" dirty="0" err="1"/>
              <a:t>hladovať</a:t>
            </a:r>
            <a:r>
              <a:rPr lang="en-US" altLang="sk-SK" dirty="0"/>
              <a:t>; </a:t>
            </a:r>
            <a:r>
              <a:rPr lang="en-US" altLang="sk-SK" dirty="0" err="1"/>
              <a:t>potom</a:t>
            </a:r>
            <a:r>
              <a:rPr lang="en-US" altLang="sk-SK" dirty="0"/>
              <a:t> </a:t>
            </a:r>
            <a:r>
              <a:rPr lang="en-US" altLang="sk-SK" dirty="0" err="1"/>
              <a:t>ťa</a:t>
            </a:r>
            <a:r>
              <a:rPr lang="en-US" altLang="sk-SK" dirty="0"/>
              <a:t> </a:t>
            </a:r>
            <a:r>
              <a:rPr lang="en-US" altLang="sk-SK" b="1" i="1" dirty="0" err="1"/>
              <a:t>kŕmil</a:t>
            </a:r>
            <a:r>
              <a:rPr lang="en-US" altLang="sk-SK" dirty="0"/>
              <a:t> </a:t>
            </a:r>
            <a:r>
              <a:rPr lang="en-US" altLang="sk-SK" dirty="0" err="1"/>
              <a:t>mannou</a:t>
            </a:r>
            <a:r>
              <a:rPr lang="en-US" altLang="sk-SK" dirty="0"/>
              <a:t>, </a:t>
            </a:r>
            <a:r>
              <a:rPr lang="en-US" altLang="sk-SK" dirty="0" err="1"/>
              <a:t>ktorú</a:t>
            </a:r>
            <a:r>
              <a:rPr lang="en-US" altLang="sk-SK" dirty="0"/>
              <a:t> </a:t>
            </a:r>
            <a:r>
              <a:rPr lang="en-US" altLang="sk-SK" dirty="0" err="1"/>
              <a:t>si</a:t>
            </a:r>
            <a:r>
              <a:rPr lang="en-US" altLang="sk-SK" dirty="0"/>
              <a:t> </a:t>
            </a:r>
            <a:r>
              <a:rPr lang="en-US" altLang="sk-SK" dirty="0" err="1"/>
              <a:t>nepoznal</a:t>
            </a:r>
            <a:r>
              <a:rPr lang="en-US" altLang="sk-SK" dirty="0"/>
              <a:t> </a:t>
            </a:r>
            <a:r>
              <a:rPr lang="en-US" altLang="sk-SK" dirty="0" err="1"/>
              <a:t>ani</a:t>
            </a:r>
            <a:r>
              <a:rPr lang="en-US" altLang="sk-SK" dirty="0"/>
              <a:t> ty, </a:t>
            </a:r>
            <a:r>
              <a:rPr lang="en-US" altLang="sk-SK" dirty="0" err="1"/>
              <a:t>ani</a:t>
            </a:r>
            <a:r>
              <a:rPr lang="en-US" altLang="sk-SK" dirty="0"/>
              <a:t> </a:t>
            </a:r>
            <a:r>
              <a:rPr lang="en-US" altLang="sk-SK" dirty="0" err="1"/>
              <a:t>tvoji</a:t>
            </a:r>
            <a:r>
              <a:rPr lang="en-US" altLang="sk-SK" dirty="0"/>
              <a:t> </a:t>
            </a:r>
            <a:r>
              <a:rPr lang="en-US" altLang="sk-SK" dirty="0" err="1"/>
              <a:t>otcovia</a:t>
            </a:r>
            <a:r>
              <a:rPr lang="en-US" altLang="sk-SK" dirty="0"/>
              <a:t>,</a:t>
            </a:r>
            <a:r>
              <a:rPr lang="en-US" altLang="sk-SK" b="1" dirty="0">
                <a:solidFill>
                  <a:srgbClr val="C00000"/>
                </a:solidFill>
              </a:rPr>
              <a:t> aby </a:t>
            </a:r>
            <a:r>
              <a:rPr lang="en-US" altLang="sk-SK" b="1" dirty="0" err="1">
                <a:solidFill>
                  <a:srgbClr val="C00000"/>
                </a:solidFill>
              </a:rPr>
              <a:t>ti</a:t>
            </a:r>
            <a:r>
              <a:rPr lang="en-US" altLang="sk-SK" b="1" dirty="0">
                <a:solidFill>
                  <a:srgbClr val="C00000"/>
                </a:solidFill>
              </a:rPr>
              <a:t> </a:t>
            </a:r>
            <a:r>
              <a:rPr lang="en-US" altLang="sk-SK" b="1" dirty="0" err="1">
                <a:solidFill>
                  <a:srgbClr val="C00000"/>
                </a:solidFill>
              </a:rPr>
              <a:t>ukázal</a:t>
            </a:r>
            <a:r>
              <a:rPr lang="en-US" altLang="sk-SK" b="1" dirty="0">
                <a:solidFill>
                  <a:srgbClr val="C00000"/>
                </a:solidFill>
              </a:rPr>
              <a:t>, </a:t>
            </a:r>
            <a:r>
              <a:rPr lang="en-US" altLang="sk-SK" b="1" dirty="0" err="1">
                <a:solidFill>
                  <a:srgbClr val="C00000"/>
                </a:solidFill>
              </a:rPr>
              <a:t>že</a:t>
            </a:r>
            <a:r>
              <a:rPr lang="en-US" altLang="sk-SK" b="1" dirty="0">
                <a:solidFill>
                  <a:srgbClr val="C00000"/>
                </a:solidFill>
              </a:rPr>
              <a:t> </a:t>
            </a:r>
            <a:r>
              <a:rPr lang="sk-SK" altLang="sk-SK" b="1" dirty="0">
                <a:solidFill>
                  <a:srgbClr val="C00000"/>
                </a:solidFill>
              </a:rPr>
              <a:t>nielen</a:t>
            </a:r>
            <a:r>
              <a:rPr lang="en-US" altLang="sk-SK" b="1" dirty="0">
                <a:solidFill>
                  <a:srgbClr val="C00000"/>
                </a:solidFill>
              </a:rPr>
              <a:t> z </a:t>
            </a:r>
            <a:r>
              <a:rPr lang="en-US" altLang="sk-SK" b="1" dirty="0" err="1">
                <a:solidFill>
                  <a:srgbClr val="C00000"/>
                </a:solidFill>
              </a:rPr>
              <a:t>chleba</a:t>
            </a:r>
            <a:r>
              <a:rPr lang="sk-SK" altLang="sk-SK" b="1" dirty="0">
                <a:solidFill>
                  <a:srgbClr val="C00000"/>
                </a:solidFill>
              </a:rPr>
              <a:t> </a:t>
            </a:r>
            <a:r>
              <a:rPr lang="sk-SK" altLang="sk-SK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 </a:t>
            </a:r>
            <a:r>
              <a:rPr lang="en-US" altLang="sk-SK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</a:t>
            </a:r>
            <a:r>
              <a:rPr lang="sk-SK" altLang="sk-SK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</a:t>
            </a:r>
            <a:r>
              <a:rPr lang="sk-SK" altLang="sk-SK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sk-SK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človek</a:t>
            </a:r>
            <a:r>
              <a:rPr lang="en-US" altLang="sk-SK" b="1" dirty="0">
                <a:solidFill>
                  <a:srgbClr val="C00000"/>
                </a:solidFill>
              </a:rPr>
              <a:t>, </a:t>
            </a:r>
            <a:endParaRPr lang="sk-SK" altLang="sk-SK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sk-SK" b="1" dirty="0" smtClean="0">
                <a:solidFill>
                  <a:srgbClr val="C00000"/>
                </a:solidFill>
              </a:rPr>
              <a:t>ale </a:t>
            </a:r>
            <a:r>
              <a:rPr lang="en-US" altLang="sk-SK" b="1" dirty="0">
                <a:solidFill>
                  <a:srgbClr val="C00000"/>
                </a:solidFill>
              </a:rPr>
              <a:t>z</a:t>
            </a:r>
            <a:r>
              <a:rPr lang="sk-SK" altLang="sk-SK" b="1" dirty="0">
                <a:solidFill>
                  <a:srgbClr val="C00000"/>
                </a:solidFill>
              </a:rPr>
              <a:t> každého slova</a:t>
            </a:r>
            <a:r>
              <a:rPr lang="en-US" altLang="sk-SK" b="1" dirty="0">
                <a:solidFill>
                  <a:srgbClr val="C00000"/>
                </a:solidFill>
              </a:rPr>
              <a:t> </a:t>
            </a:r>
            <a:r>
              <a:rPr lang="en-US" altLang="sk-SK" b="1" dirty="0" err="1">
                <a:solidFill>
                  <a:srgbClr val="C00000"/>
                </a:solidFill>
              </a:rPr>
              <a:t>vychádza</a:t>
            </a:r>
            <a:r>
              <a:rPr lang="sk-SK" altLang="sk-SK" b="1" dirty="0" err="1">
                <a:solidFill>
                  <a:srgbClr val="C00000"/>
                </a:solidFill>
              </a:rPr>
              <a:t>júceho</a:t>
            </a:r>
            <a:r>
              <a:rPr lang="en-US" altLang="sk-SK" b="1" dirty="0">
                <a:solidFill>
                  <a:srgbClr val="C00000"/>
                </a:solidFill>
              </a:rPr>
              <a:t> z </a:t>
            </a:r>
            <a:r>
              <a:rPr lang="en-US" altLang="sk-SK" b="1" dirty="0" err="1">
                <a:solidFill>
                  <a:srgbClr val="C00000"/>
                </a:solidFill>
              </a:rPr>
              <a:t>Božích</a:t>
            </a:r>
            <a:r>
              <a:rPr lang="en-US" altLang="sk-SK" b="1" dirty="0">
                <a:solidFill>
                  <a:srgbClr val="C00000"/>
                </a:solidFill>
              </a:rPr>
              <a:t> </a:t>
            </a:r>
            <a:r>
              <a:rPr lang="en-US" altLang="sk-SK" b="1" dirty="0" err="1">
                <a:solidFill>
                  <a:srgbClr val="C00000"/>
                </a:solidFill>
              </a:rPr>
              <a:t>úst</a:t>
            </a:r>
            <a:r>
              <a:rPr lang="sk-SK" altLang="sk-SK" b="1" dirty="0">
                <a:solidFill>
                  <a:srgbClr val="C00000"/>
                </a:solidFill>
              </a:rPr>
              <a:t> </a:t>
            </a:r>
            <a:r>
              <a:rPr lang="sk-SK" altLang="sk-SK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</a:t>
            </a:r>
            <a:r>
              <a:rPr lang="en-US" altLang="sk-SK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sk-SK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živý</a:t>
            </a:r>
            <a:r>
              <a:rPr lang="sk-SK" altLang="sk-SK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človek</a:t>
            </a:r>
            <a:r>
              <a:rPr lang="en-US" altLang="sk-SK" dirty="0"/>
              <a:t>. </a:t>
            </a:r>
            <a:endParaRPr lang="sk-SK" alt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0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Vizualizácia príbehu o dare manny </a:t>
            </a:r>
            <a:br>
              <a:rPr lang="sk-SK" dirty="0" smtClean="0"/>
            </a:br>
            <a:r>
              <a:rPr lang="sk-SK" dirty="0" smtClean="0"/>
              <a:t>v maliarskom umení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6"/>
            <a:ext cx="10031233" cy="432322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Témy príbehu znázornené na štyroch obrazoch vytvorených postupne v čase: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/>
              <a:t>h</a:t>
            </a:r>
            <a:r>
              <a:rPr lang="sk-SK" dirty="0" smtClean="0"/>
              <a:t>lad ľudu (1)</a:t>
            </a:r>
          </a:p>
          <a:p>
            <a:endParaRPr lang="sk-SK" dirty="0" smtClean="0"/>
          </a:p>
          <a:p>
            <a:r>
              <a:rPr lang="sk-SK" dirty="0" smtClean="0"/>
              <a:t>v dôsledku hladu reptanie a hnev na vodcov ľudu (2);</a:t>
            </a:r>
            <a:endParaRPr lang="sk-SK" dirty="0"/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padanie manny a jej zber </a:t>
            </a:r>
            <a:r>
              <a:rPr lang="sk-SK" dirty="0"/>
              <a:t>podľa stanovených </a:t>
            </a:r>
            <a:r>
              <a:rPr lang="sk-SK" dirty="0" smtClean="0"/>
              <a:t>pravidiel (3);</a:t>
            </a:r>
            <a:endParaRPr lang="sk-SK" dirty="0"/>
          </a:p>
          <a:p>
            <a:pPr lvl="0"/>
            <a:endParaRPr lang="sk-SK" dirty="0" smtClean="0"/>
          </a:p>
          <a:p>
            <a:pPr lvl="0"/>
            <a:r>
              <a:rPr lang="sk-SK" dirty="0" smtClean="0"/>
              <a:t>ľud získava </a:t>
            </a:r>
            <a:r>
              <a:rPr lang="sk-SK" dirty="0"/>
              <a:t>dôveru a </a:t>
            </a:r>
            <a:r>
              <a:rPr lang="sk-SK" dirty="0" smtClean="0"/>
              <a:t>prejavuje vďaku (4).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44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1177" y="1825626"/>
            <a:ext cx="10869432" cy="4323220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Bernardino </a:t>
            </a:r>
            <a:r>
              <a:rPr lang="en-US" sz="2000" b="1" dirty="0" err="1"/>
              <a:t>Luini</a:t>
            </a:r>
            <a:r>
              <a:rPr lang="en-US" sz="2000" b="1" dirty="0"/>
              <a:t> (1485–1532): </a:t>
            </a:r>
            <a:r>
              <a:rPr lang="sk-SK" sz="2000" b="1" i="1" dirty="0" smtClean="0"/>
              <a:t>Zber m</a:t>
            </a:r>
            <a:r>
              <a:rPr lang="en-US" sz="2000" b="1" i="1" dirty="0" err="1" smtClean="0"/>
              <a:t>ann</a:t>
            </a:r>
            <a:r>
              <a:rPr lang="sk-SK" sz="2000" b="1" i="1" dirty="0" smtClean="0"/>
              <a:t>y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smtClean="0"/>
              <a:t>1520-23</a:t>
            </a:r>
            <a:r>
              <a:rPr lang="sk-SK" sz="2000" b="1" dirty="0" smtClean="0"/>
              <a:t>), olej </a:t>
            </a:r>
            <a:r>
              <a:rPr lang="it-IT" sz="2000" b="1" dirty="0" smtClean="0"/>
              <a:t>Pinacoteca </a:t>
            </a:r>
            <a:r>
              <a:rPr lang="it-IT" sz="2000" b="1" dirty="0"/>
              <a:t>di Brera, </a:t>
            </a:r>
            <a:r>
              <a:rPr lang="it-IT" sz="2000" b="1" dirty="0" smtClean="0"/>
              <a:t>Mil</a:t>
            </a:r>
            <a:r>
              <a:rPr lang="sk-SK" sz="2000" b="1" dirty="0" smtClean="0"/>
              <a:t>á</a:t>
            </a:r>
            <a:r>
              <a:rPr lang="it-IT" sz="2000" b="1" dirty="0" smtClean="0"/>
              <a:t>n</a:t>
            </a:r>
            <a:r>
              <a:rPr lang="sk-SK" sz="2000" b="1" dirty="0" smtClean="0"/>
              <a:t>o</a:t>
            </a:r>
          </a:p>
          <a:p>
            <a:pPr marL="0" indent="0" algn="ctr">
              <a:buNone/>
            </a:pPr>
            <a:r>
              <a:rPr lang="sk-SK" dirty="0"/>
              <a:t>Táto </a:t>
            </a:r>
            <a:r>
              <a:rPr lang="sk-SK" dirty="0" err="1"/>
              <a:t>ranorenesančná</a:t>
            </a:r>
            <a:r>
              <a:rPr lang="sk-SK" dirty="0"/>
              <a:t> maľba zobrazuje mladých a starých členov rodiny, </a:t>
            </a: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ktorí zbierajú </a:t>
            </a:r>
            <a:r>
              <a:rPr lang="sk-SK" dirty="0"/>
              <a:t>mannu zo snehovej pokrývky v okolí </a:t>
            </a:r>
            <a:r>
              <a:rPr lang="sk-SK" dirty="0" smtClean="0"/>
              <a:t>mesta</a:t>
            </a:r>
            <a:r>
              <a:rPr lang="sk-SK" dirty="0"/>
              <a:t>. Je </a:t>
            </a:r>
            <a:r>
              <a:rPr lang="sk-SK" dirty="0" smtClean="0"/>
              <a:t>to prostý obraz, </a:t>
            </a:r>
          </a:p>
          <a:p>
            <a:pPr marL="0" indent="0" algn="ctr">
              <a:buNone/>
            </a:pPr>
            <a:r>
              <a:rPr lang="sk-SK" dirty="0" smtClean="0"/>
              <a:t>ktorý rozpráva základnú tému </a:t>
            </a:r>
            <a:r>
              <a:rPr lang="sk-SK" b="1" dirty="0" smtClean="0"/>
              <a:t>zberu (3)</a:t>
            </a:r>
            <a:r>
              <a:rPr lang="sk-SK" dirty="0" smtClean="0"/>
              <a:t> </a:t>
            </a:r>
            <a:r>
              <a:rPr lang="sk-SK" dirty="0"/>
              <a:t>podľa biblického </a:t>
            </a:r>
            <a:r>
              <a:rPr lang="sk-SK" dirty="0" smtClean="0"/>
              <a:t>opisu.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33" y="139148"/>
            <a:ext cx="385832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0" id="{C694DA48-FC60-BF4C-AD1A-715FBD4551E2}" vid="{8BEC62CE-3DFB-E942-99C1-C15D1344C4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RKCMF_Master_Slides(1)</Template>
  <TotalTime>1776</TotalTime>
  <Words>2046</Words>
  <Application>Microsoft Office PowerPoint</Application>
  <PresentationFormat>Širokouhlá</PresentationFormat>
  <Paragraphs>246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4" baseType="lpstr">
      <vt:lpstr>Corbel</vt:lpstr>
      <vt:lpstr>Bwhebb</vt:lpstr>
      <vt:lpstr>Arial</vt:lpstr>
      <vt:lpstr>SBL Hebrew</vt:lpstr>
      <vt:lpstr>Copperplate Gothic Light</vt:lpstr>
      <vt:lpstr>Calibri</vt:lpstr>
      <vt:lpstr>Verdana</vt:lpstr>
      <vt:lpstr>Times New Roman</vt:lpstr>
      <vt:lpstr>SBL Greek</vt:lpstr>
      <vt:lpstr>Motív Office</vt:lpstr>
      <vt:lpstr> Manna na púť púšťou, Eucharistia na cestu životom</vt:lpstr>
      <vt:lpstr>Manna (hebr. מָּן - man) a eucharistia</vt:lpstr>
      <vt:lpstr>Typológia založená na porovnaní udalostí  a ich vzájomného presahu  </vt:lpstr>
      <vt:lpstr>Ex 16,1-36 (načítať si stať)</vt:lpstr>
      <vt:lpstr>Prezentácia programu PowerPoint</vt:lpstr>
      <vt:lpstr>Manna – ako vyzerá?</vt:lpstr>
      <vt:lpstr>Výchovný (=pedagogický) význam  manny</vt:lpstr>
      <vt:lpstr>Vizualizácia príbehu o dare manny  v maliarskom umení</vt:lpstr>
      <vt:lpstr>Prezentácia programu PowerPoint</vt:lpstr>
      <vt:lpstr>Prezentácia programu PowerPoint</vt:lpstr>
      <vt:lpstr>              Nicolas Poussin (1594–1665): Izraeliti zbierajúci mannu v púšti (1637-39),  olej na plátne, 149 x 200 cm, Louvre, Paríž. Má tri kľúčové scény</vt:lpstr>
      <vt:lpstr>Najbližšia scéna k pozorovateľovi je skupina piatich postáv bojujúcich s hladom (1). Medzi nimi je žena s batoľaťom, ktoré nedojčí dieťa, ale jeho starú matku v žltom rúchu. Naľavo od dieťaťa je muž, ktorý si podopiera hlavu o palicu. Vpravo je starší muž, ktorému pomáha vstávať žena ukazujúca na pravú stranu obrazu, hoci on ukazuje späť smerom k vodcom Mojžišovi a Áronovi a akoby sa pýta, čo urobia, aby vyriešili ťažkú situáciu ľudu (2).</vt:lpstr>
      <vt:lpstr>Prezentácia programu PowerPoint</vt:lpstr>
      <vt:lpstr>Prezentácia programu PowerPoint</vt:lpstr>
      <vt:lpstr>Prezentácia programu PowerPoint</vt:lpstr>
      <vt:lpstr>Jacques Tissot (1836-1902), Zber manny (cca 1896-1902),  kvaš na tabuli, 29,1 × 24 cm, Židovské múzeum, New York. </vt:lpstr>
      <vt:lpstr>Manna – aspekty a atribúty v Ex 16 a Nm 11</vt:lpstr>
      <vt:lpstr>Prezentácia programu PowerPoint</vt:lpstr>
      <vt:lpstr>Manna a téma reptania v kontexte Tóry  (Gn – Ex – Lv – Nm – Dt)</vt:lpstr>
      <vt:lpstr>Prezentácia programu PowerPoint</vt:lpstr>
      <vt:lpstr>Manna = nebeské obilie (Ž 78,24); chlieb mocných (Ž 78,25); anjelský chlieb (Múd 16,20); chlieb z neba (Ž 78,24; Jn 6,32);  Eucharistia = chlieb života (Jn 6,35); Boží chlieb (Jn 6,33); skrytá manna (Zjv 2,17); „liek nesmrteľnosti“ (sv. Ignác Antiochijský)</vt:lpstr>
      <vt:lpstr>Jn 6,22-71 (načítať si stať)</vt:lpstr>
      <vt:lpstr>Typológia manny a Eucharistie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XY</dc:creator>
  <cp:lastModifiedBy>XY</cp:lastModifiedBy>
  <cp:revision>53</cp:revision>
  <dcterms:created xsi:type="dcterms:W3CDTF">2024-02-16T18:15:34Z</dcterms:created>
  <dcterms:modified xsi:type="dcterms:W3CDTF">2024-02-18T15:25:29Z</dcterms:modified>
</cp:coreProperties>
</file>